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4"/>
  </p:notesMasterIdLst>
  <p:handoutMasterIdLst>
    <p:handoutMasterId r:id="rId5"/>
  </p:handoutMasterIdLst>
  <p:sldIdLst>
    <p:sldId id="256" r:id="rId2"/>
    <p:sldId id="259" r:id="rId3"/>
  </p:sldIdLst>
  <p:sldSz cx="9906000" cy="6858000" type="A4"/>
  <p:notesSz cx="6797675" cy="9926638"/>
  <p:defaultTextStyle>
    <a:defPPr>
      <a:defRPr lang="fr-FR"/>
    </a:defPPr>
    <a:lvl1pPr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147">
          <p15:clr>
            <a:srgbClr val="A4A3A4"/>
          </p15:clr>
        </p15:guide>
        <p15:guide id="2" pos="6068">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CCFFFF"/>
    <a:srgbClr val="FFFF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40" autoAdjust="0"/>
  </p:normalViewPr>
  <p:slideViewPr>
    <p:cSldViewPr snapToObjects="1">
      <p:cViewPr varScale="1">
        <p:scale>
          <a:sx n="120" d="100"/>
          <a:sy n="120" d="100"/>
        </p:scale>
        <p:origin x="1416" y="67"/>
      </p:cViewPr>
      <p:guideLst>
        <p:guide orient="horz" pos="147"/>
        <p:guide pos="60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50" d="100"/>
          <a:sy n="50" d="100"/>
        </p:scale>
        <p:origin x="-2862" y="-90"/>
      </p:cViewPr>
      <p:guideLst>
        <p:guide orient="horz" pos="3127"/>
        <p:guide pos="2141"/>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2976730" cy="461818"/>
          </a:xfrm>
          <a:prstGeom prst="rect">
            <a:avLst/>
          </a:prstGeom>
          <a:noFill/>
          <a:ln w="9525">
            <a:noFill/>
            <a:miter lim="800000"/>
            <a:headEnd/>
            <a:tailEnd/>
          </a:ln>
          <a:effectLst/>
        </p:spPr>
        <p:txBody>
          <a:bodyPr vert="horz" wrap="square" lIns="89337" tIns="44668" rIns="89337" bIns="44668" numCol="1" anchor="t" anchorCtr="0" compatLnSpc="1">
            <a:prstTxWarp prst="textNoShape">
              <a:avLst/>
            </a:prstTxWarp>
          </a:bodyPr>
          <a:lstStyle>
            <a:lvl1pPr eaLnBrk="1" hangingPunct="1">
              <a:defRPr sz="1200" dirty="0">
                <a:latin typeface="Times New Roman" pitchFamily="18" charset="0"/>
                <a:cs typeface="Arial" charset="0"/>
              </a:defRPr>
            </a:lvl1pPr>
          </a:lstStyle>
          <a:p>
            <a:pPr>
              <a:defRPr/>
            </a:pPr>
            <a:endParaRPr lang="en-GB"/>
          </a:p>
        </p:txBody>
      </p:sp>
      <p:sp>
        <p:nvSpPr>
          <p:cNvPr id="18435" name="Rectangle 3"/>
          <p:cNvSpPr>
            <a:spLocks noGrp="1" noChangeArrowheads="1"/>
          </p:cNvSpPr>
          <p:nvPr>
            <p:ph type="dt" sz="quarter" idx="1"/>
          </p:nvPr>
        </p:nvSpPr>
        <p:spPr bwMode="auto">
          <a:xfrm>
            <a:off x="3817808" y="1"/>
            <a:ext cx="2976729" cy="461818"/>
          </a:xfrm>
          <a:prstGeom prst="rect">
            <a:avLst/>
          </a:prstGeom>
          <a:noFill/>
          <a:ln w="9525">
            <a:noFill/>
            <a:miter lim="800000"/>
            <a:headEnd/>
            <a:tailEnd/>
          </a:ln>
          <a:effectLst/>
        </p:spPr>
        <p:txBody>
          <a:bodyPr vert="horz" wrap="square" lIns="89337" tIns="44668" rIns="89337" bIns="44668" numCol="1" anchor="t" anchorCtr="0" compatLnSpc="1">
            <a:prstTxWarp prst="textNoShape">
              <a:avLst/>
            </a:prstTxWarp>
          </a:bodyPr>
          <a:lstStyle>
            <a:lvl1pPr algn="r" eaLnBrk="1" hangingPunct="1">
              <a:defRPr sz="1200">
                <a:latin typeface="Times New Roman" pitchFamily="18" charset="0"/>
                <a:cs typeface="Arial" charset="0"/>
              </a:defRPr>
            </a:lvl1pPr>
          </a:lstStyle>
          <a:p>
            <a:pPr>
              <a:defRPr/>
            </a:pPr>
            <a:fld id="{BAE4C516-C7F0-4541-887E-F6AA81D28780}" type="datetimeFigureOut">
              <a:rPr lang="en-GB"/>
              <a:pPr>
                <a:defRPr/>
              </a:pPr>
              <a:t>05/08/2019</a:t>
            </a:fld>
            <a:endParaRPr lang="en-GB" dirty="0"/>
          </a:p>
        </p:txBody>
      </p:sp>
      <p:sp>
        <p:nvSpPr>
          <p:cNvPr id="18436" name="Rectangle 4"/>
          <p:cNvSpPr>
            <a:spLocks noGrp="1" noChangeArrowheads="1"/>
          </p:cNvSpPr>
          <p:nvPr>
            <p:ph type="ftr" sz="quarter" idx="2"/>
          </p:nvPr>
        </p:nvSpPr>
        <p:spPr bwMode="auto">
          <a:xfrm>
            <a:off x="1" y="9438712"/>
            <a:ext cx="2976730" cy="460186"/>
          </a:xfrm>
          <a:prstGeom prst="rect">
            <a:avLst/>
          </a:prstGeom>
          <a:noFill/>
          <a:ln w="9525">
            <a:noFill/>
            <a:miter lim="800000"/>
            <a:headEnd/>
            <a:tailEnd/>
          </a:ln>
          <a:effectLst/>
        </p:spPr>
        <p:txBody>
          <a:bodyPr vert="horz" wrap="square" lIns="89337" tIns="44668" rIns="89337" bIns="44668" numCol="1" anchor="b" anchorCtr="0" compatLnSpc="1">
            <a:prstTxWarp prst="textNoShape">
              <a:avLst/>
            </a:prstTxWarp>
          </a:bodyPr>
          <a:lstStyle>
            <a:lvl1pPr eaLnBrk="1" hangingPunct="1">
              <a:defRPr sz="1200" dirty="0">
                <a:latin typeface="Times New Roman" pitchFamily="18" charset="0"/>
                <a:cs typeface="Arial" charset="0"/>
              </a:defRPr>
            </a:lvl1pPr>
          </a:lstStyle>
          <a:p>
            <a:pPr>
              <a:defRPr/>
            </a:pPr>
            <a:endParaRPr lang="en-GB"/>
          </a:p>
        </p:txBody>
      </p:sp>
      <p:sp>
        <p:nvSpPr>
          <p:cNvPr id="18437" name="Rectangle 5"/>
          <p:cNvSpPr>
            <a:spLocks noGrp="1" noChangeArrowheads="1"/>
          </p:cNvSpPr>
          <p:nvPr>
            <p:ph type="sldNum" sz="quarter" idx="3"/>
          </p:nvPr>
        </p:nvSpPr>
        <p:spPr bwMode="auto">
          <a:xfrm>
            <a:off x="3817808" y="9438712"/>
            <a:ext cx="2976729" cy="460186"/>
          </a:xfrm>
          <a:prstGeom prst="rect">
            <a:avLst/>
          </a:prstGeom>
          <a:noFill/>
          <a:ln w="9525">
            <a:noFill/>
            <a:miter lim="800000"/>
            <a:headEnd/>
            <a:tailEnd/>
          </a:ln>
          <a:effectLst/>
        </p:spPr>
        <p:txBody>
          <a:bodyPr vert="horz" wrap="square" lIns="89337" tIns="44668" rIns="89337" bIns="44668" numCol="1" anchor="b" anchorCtr="0" compatLnSpc="1">
            <a:prstTxWarp prst="textNoShape">
              <a:avLst/>
            </a:prstTxWarp>
          </a:bodyPr>
          <a:lstStyle>
            <a:lvl1pPr algn="r" eaLnBrk="1" hangingPunct="1">
              <a:defRPr sz="1200"/>
            </a:lvl1pPr>
          </a:lstStyle>
          <a:p>
            <a:fld id="{827B4870-9811-4B1E-8FF7-C46852F1A31B}" type="slidenum">
              <a:rPr lang="en-GB"/>
              <a:pPr/>
              <a:t>‹Nr.›</a:t>
            </a:fld>
            <a:endParaRPr lang="en-GB"/>
          </a:p>
        </p:txBody>
      </p:sp>
    </p:spTree>
    <p:extLst>
      <p:ext uri="{BB962C8B-B14F-4D97-AF65-F5344CB8AC3E}">
        <p14:creationId xmlns:p14="http://schemas.microsoft.com/office/powerpoint/2010/main" val="18817627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2"/>
            <a:ext cx="2946914" cy="494456"/>
          </a:xfrm>
          <a:prstGeom prst="rect">
            <a:avLst/>
          </a:prstGeom>
        </p:spPr>
        <p:txBody>
          <a:bodyPr vert="horz" lIns="89337" tIns="44668" rIns="89337" bIns="44668" rtlCol="0"/>
          <a:lstStyle>
            <a:lvl1pPr algn="l" eaLnBrk="0" hangingPunct="0">
              <a:defRPr sz="1200" dirty="0">
                <a:latin typeface="Times New Roman" pitchFamily="18" charset="0"/>
                <a:cs typeface="+mn-cs"/>
              </a:defRPr>
            </a:lvl1pPr>
          </a:lstStyle>
          <a:p>
            <a:pPr>
              <a:defRPr/>
            </a:pPr>
            <a:endParaRPr lang="de-DE"/>
          </a:p>
        </p:txBody>
      </p:sp>
      <p:sp>
        <p:nvSpPr>
          <p:cNvPr id="3" name="Datumsplatzhalter 2"/>
          <p:cNvSpPr>
            <a:spLocks noGrp="1"/>
          </p:cNvSpPr>
          <p:nvPr>
            <p:ph type="dt" idx="1"/>
          </p:nvPr>
        </p:nvSpPr>
        <p:spPr>
          <a:xfrm>
            <a:off x="3849193" y="2"/>
            <a:ext cx="2946914" cy="494456"/>
          </a:xfrm>
          <a:prstGeom prst="rect">
            <a:avLst/>
          </a:prstGeom>
        </p:spPr>
        <p:txBody>
          <a:bodyPr vert="horz" lIns="89337" tIns="44668" rIns="89337" bIns="44668" rtlCol="0"/>
          <a:lstStyle>
            <a:lvl1pPr algn="r" eaLnBrk="0" hangingPunct="0">
              <a:defRPr sz="1200">
                <a:latin typeface="Times New Roman" pitchFamily="18" charset="0"/>
                <a:cs typeface="+mn-cs"/>
              </a:defRPr>
            </a:lvl1pPr>
          </a:lstStyle>
          <a:p>
            <a:pPr>
              <a:defRPr/>
            </a:pPr>
            <a:fld id="{3733C4ED-3C88-48A9-8DA2-9FD3FB57E4D3}" type="datetimeFigureOut">
              <a:rPr lang="de-DE"/>
              <a:pPr>
                <a:defRPr/>
              </a:pPr>
              <a:t>05.08.2019</a:t>
            </a:fld>
            <a:endParaRPr lang="de-DE" dirty="0"/>
          </a:p>
        </p:txBody>
      </p:sp>
      <p:sp>
        <p:nvSpPr>
          <p:cNvPr id="4" name="Folienbildplatzhalter 3"/>
          <p:cNvSpPr>
            <a:spLocks noGrp="1" noRot="1" noChangeAspect="1"/>
          </p:cNvSpPr>
          <p:nvPr>
            <p:ph type="sldImg" idx="2"/>
          </p:nvPr>
        </p:nvSpPr>
        <p:spPr>
          <a:xfrm>
            <a:off x="712788" y="746125"/>
            <a:ext cx="5372100" cy="3721100"/>
          </a:xfrm>
          <a:prstGeom prst="rect">
            <a:avLst/>
          </a:prstGeom>
          <a:noFill/>
          <a:ln w="12700">
            <a:solidFill>
              <a:prstClr val="black"/>
            </a:solidFill>
          </a:ln>
        </p:spPr>
        <p:txBody>
          <a:bodyPr vert="horz" lIns="89337" tIns="44668" rIns="89337" bIns="44668" rtlCol="0" anchor="ctr"/>
          <a:lstStyle/>
          <a:p>
            <a:pPr lvl="0"/>
            <a:endParaRPr lang="de-DE" noProof="0" dirty="0"/>
          </a:p>
        </p:txBody>
      </p:sp>
      <p:sp>
        <p:nvSpPr>
          <p:cNvPr id="5" name="Notizenplatzhalter 4"/>
          <p:cNvSpPr>
            <a:spLocks noGrp="1"/>
          </p:cNvSpPr>
          <p:nvPr>
            <p:ph type="body" sz="quarter" idx="3"/>
          </p:nvPr>
        </p:nvSpPr>
        <p:spPr>
          <a:xfrm>
            <a:off x="679457" y="4714462"/>
            <a:ext cx="5438767" cy="4466415"/>
          </a:xfrm>
          <a:prstGeom prst="rect">
            <a:avLst/>
          </a:prstGeom>
        </p:spPr>
        <p:txBody>
          <a:bodyPr vert="horz" lIns="89337" tIns="44668" rIns="89337" bIns="44668"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1" y="9428918"/>
            <a:ext cx="2946914" cy="496087"/>
          </a:xfrm>
          <a:prstGeom prst="rect">
            <a:avLst/>
          </a:prstGeom>
        </p:spPr>
        <p:txBody>
          <a:bodyPr vert="horz" lIns="89337" tIns="44668" rIns="89337" bIns="44668" rtlCol="0" anchor="b"/>
          <a:lstStyle>
            <a:lvl1pPr algn="l" eaLnBrk="0" hangingPunct="0">
              <a:defRPr sz="1200" dirty="0">
                <a:latin typeface="Times New Roman" pitchFamily="18" charset="0"/>
                <a:cs typeface="+mn-cs"/>
              </a:defRPr>
            </a:lvl1pPr>
          </a:lstStyle>
          <a:p>
            <a:pPr>
              <a:defRPr/>
            </a:pPr>
            <a:endParaRPr lang="de-DE"/>
          </a:p>
        </p:txBody>
      </p:sp>
      <p:sp>
        <p:nvSpPr>
          <p:cNvPr id="7" name="Foliennummernplatzhalter 6"/>
          <p:cNvSpPr>
            <a:spLocks noGrp="1"/>
          </p:cNvSpPr>
          <p:nvPr>
            <p:ph type="sldNum" sz="quarter" idx="5"/>
          </p:nvPr>
        </p:nvSpPr>
        <p:spPr>
          <a:xfrm>
            <a:off x="3849193" y="9428918"/>
            <a:ext cx="2946914" cy="496087"/>
          </a:xfrm>
          <a:prstGeom prst="rect">
            <a:avLst/>
          </a:prstGeom>
        </p:spPr>
        <p:txBody>
          <a:bodyPr vert="horz" wrap="square" lIns="89337" tIns="44668" rIns="89337" bIns="44668" numCol="1" anchor="b" anchorCtr="0" compatLnSpc="1">
            <a:prstTxWarp prst="textNoShape">
              <a:avLst/>
            </a:prstTxWarp>
          </a:bodyPr>
          <a:lstStyle>
            <a:lvl1pPr algn="r">
              <a:defRPr sz="1200"/>
            </a:lvl1pPr>
          </a:lstStyle>
          <a:p>
            <a:fld id="{9F008EDF-599E-4624-9602-1BC0DD24E962}" type="slidenum">
              <a:rPr lang="de-DE"/>
              <a:pPr/>
              <a:t>‹Nr.›</a:t>
            </a:fld>
            <a:endParaRPr lang="de-DE"/>
          </a:p>
        </p:txBody>
      </p:sp>
    </p:spTree>
    <p:extLst>
      <p:ext uri="{BB962C8B-B14F-4D97-AF65-F5344CB8AC3E}">
        <p14:creationId xmlns:p14="http://schemas.microsoft.com/office/powerpoint/2010/main" val="32991434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lienbildplatzhalter 1"/>
          <p:cNvSpPr>
            <a:spLocks noGrp="1" noRot="1" noChangeAspect="1" noTextEdit="1"/>
          </p:cNvSpPr>
          <p:nvPr>
            <p:ph type="sldImg"/>
          </p:nvPr>
        </p:nvSpPr>
        <p:spPr bwMode="auto">
          <a:noFill/>
          <a:ln>
            <a:solidFill>
              <a:srgbClr val="000000"/>
            </a:solidFill>
            <a:miter lim="800000"/>
            <a:headEnd/>
            <a:tailEnd/>
          </a:ln>
        </p:spPr>
      </p:sp>
      <p:sp>
        <p:nvSpPr>
          <p:cNvPr id="5123" name="Notizenplatzhalter 2"/>
          <p:cNvSpPr>
            <a:spLocks noGrp="1"/>
          </p:cNvSpPr>
          <p:nvPr>
            <p:ph type="body" idx="1"/>
          </p:nvPr>
        </p:nvSpPr>
        <p:spPr bwMode="auto">
          <a:noFill/>
        </p:spPr>
        <p:txBody>
          <a:bodyPr wrap="square" numCol="1" anchor="t" anchorCtr="0" compatLnSpc="1">
            <a:prstTxWarp prst="textNoShape">
              <a:avLst/>
            </a:prstTxWarp>
          </a:bodyPr>
          <a:lstStyle/>
          <a:p>
            <a:endParaRPr lang="de-DE"/>
          </a:p>
        </p:txBody>
      </p:sp>
      <p:sp>
        <p:nvSpPr>
          <p:cNvPr id="5124" name="Foliennummernplatzhalter 3"/>
          <p:cNvSpPr>
            <a:spLocks noGrp="1"/>
          </p:cNvSpPr>
          <p:nvPr>
            <p:ph type="sldNum" sz="quarter" idx="5"/>
          </p:nvPr>
        </p:nvSpPr>
        <p:spPr bwMode="auto">
          <a:noFill/>
          <a:ln>
            <a:miter lim="800000"/>
            <a:headEnd/>
            <a:tailEnd/>
          </a:ln>
        </p:spPr>
        <p:txBody>
          <a:bodyPr/>
          <a:lstStyle/>
          <a:p>
            <a:fld id="{14F1A87E-8984-4B82-A749-4906A7C12C1F}" type="slidenum">
              <a:rPr lang="de-DE"/>
              <a:pPr/>
              <a:t>1</a:t>
            </a:fld>
            <a:endParaRPr lang="de-DE"/>
          </a:p>
        </p:txBody>
      </p:sp>
    </p:spTree>
    <p:extLst>
      <p:ext uri="{BB962C8B-B14F-4D97-AF65-F5344CB8AC3E}">
        <p14:creationId xmlns:p14="http://schemas.microsoft.com/office/powerpoint/2010/main" val="1642446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lienbildplatzhalter 1"/>
          <p:cNvSpPr>
            <a:spLocks noGrp="1" noRot="1" noChangeAspect="1" noTextEdit="1"/>
          </p:cNvSpPr>
          <p:nvPr>
            <p:ph type="sldImg"/>
          </p:nvPr>
        </p:nvSpPr>
        <p:spPr bwMode="auto">
          <a:noFill/>
          <a:ln>
            <a:solidFill>
              <a:srgbClr val="000000"/>
            </a:solidFill>
            <a:miter lim="800000"/>
            <a:headEnd/>
            <a:tailEnd/>
          </a:ln>
        </p:spPr>
      </p:sp>
      <p:sp>
        <p:nvSpPr>
          <p:cNvPr id="7171" name="Notizenplatzhalt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de-DE"/>
          </a:p>
        </p:txBody>
      </p:sp>
      <p:sp>
        <p:nvSpPr>
          <p:cNvPr id="7172" name="Foliennummernplatzhalter 3"/>
          <p:cNvSpPr>
            <a:spLocks noGrp="1"/>
          </p:cNvSpPr>
          <p:nvPr>
            <p:ph type="sldNum" sz="quarter" idx="5"/>
          </p:nvPr>
        </p:nvSpPr>
        <p:spPr bwMode="auto">
          <a:noFill/>
          <a:ln>
            <a:miter lim="800000"/>
            <a:headEnd/>
            <a:tailEnd/>
          </a:ln>
        </p:spPr>
        <p:txBody>
          <a:bodyPr/>
          <a:lstStyle/>
          <a:p>
            <a:fld id="{681BF6C6-94A2-4D77-8BDF-00104808707F}" type="slidenum">
              <a:rPr lang="de-DE"/>
              <a:pPr/>
              <a:t>2</a:t>
            </a:fld>
            <a:endParaRPr lang="de-DE"/>
          </a:p>
        </p:txBody>
      </p:sp>
    </p:spTree>
    <p:extLst>
      <p:ext uri="{BB962C8B-B14F-4D97-AF65-F5344CB8AC3E}">
        <p14:creationId xmlns:p14="http://schemas.microsoft.com/office/powerpoint/2010/main" val="547971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42950" y="2130430"/>
            <a:ext cx="8420100" cy="1470025"/>
          </a:xfrm>
        </p:spPr>
        <p:txBody>
          <a:bodyPr/>
          <a:lstStyle/>
          <a:p>
            <a:r>
              <a:rPr lang="de-DE"/>
              <a:t>Titelmasterformat durch Klicken bearbeiten</a:t>
            </a:r>
          </a:p>
        </p:txBody>
      </p:sp>
      <p:sp>
        <p:nvSpPr>
          <p:cNvPr id="3" name="Untertitel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4FFFDA21-4D26-4FA5-831D-8165876C5DFB}" type="slidenum">
              <a:rPr lang="fr-FR"/>
              <a:pPr/>
              <a:t>‹Nr.›</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6A5A202F-2C82-4338-A7EA-256179B0A9B0}" type="slidenum">
              <a:rPr lang="fr-FR"/>
              <a:pPr/>
              <a:t>‹Nr.›</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058025" y="609600"/>
            <a:ext cx="2105025"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42950" y="609600"/>
            <a:ext cx="6149975" cy="5486400"/>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5F35FFE3-4CE4-405C-A2D7-960269B7A1C5}" type="slidenum">
              <a:rPr lang="fr-FR"/>
              <a:pPr/>
              <a:t>‹Nr.›</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7423AF07-B2B8-414D-9EC0-65D380A46DE2}" type="slidenum">
              <a:rPr lang="fr-FR"/>
              <a:pPr/>
              <a:t>‹Nr.›</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506" y="4406905"/>
            <a:ext cx="84201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6" name="Rectangle 6"/>
          <p:cNvSpPr>
            <a:spLocks noGrp="1" noChangeArrowheads="1"/>
          </p:cNvSpPr>
          <p:nvPr>
            <p:ph type="sldNum" sz="quarter" idx="12"/>
          </p:nvPr>
        </p:nvSpPr>
        <p:spPr>
          <a:ln/>
        </p:spPr>
        <p:txBody>
          <a:bodyPr/>
          <a:lstStyle>
            <a:lvl1pPr>
              <a:defRPr/>
            </a:lvl1pPr>
          </a:lstStyle>
          <a:p>
            <a:fld id="{18B9F554-AE63-4CD1-B2D3-DAA818EE830E}" type="slidenum">
              <a:rPr lang="fr-FR"/>
              <a:pPr/>
              <a:t>‹Nr.›</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7429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035550" y="1981200"/>
            <a:ext cx="4127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39CEB2BF-A4C0-4BFB-A11E-6B29F891764A}" type="slidenum">
              <a:rPr lang="fr-FR"/>
              <a:pPr/>
              <a:t>‹Nr.›</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95300" y="274638"/>
            <a:ext cx="89154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5032113"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5032113"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9" name="Rectangle 6"/>
          <p:cNvSpPr>
            <a:spLocks noGrp="1" noChangeArrowheads="1"/>
          </p:cNvSpPr>
          <p:nvPr>
            <p:ph type="sldNum" sz="quarter" idx="12"/>
          </p:nvPr>
        </p:nvSpPr>
        <p:spPr>
          <a:ln/>
        </p:spPr>
        <p:txBody>
          <a:bodyPr/>
          <a:lstStyle>
            <a:lvl1pPr>
              <a:defRPr/>
            </a:lvl1pPr>
          </a:lstStyle>
          <a:p>
            <a:fld id="{852B4A66-D392-47C0-A99A-74173C68A118}" type="slidenum">
              <a:rPr lang="fr-FR"/>
              <a:pPr/>
              <a:t>‹Nr.›</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5" name="Rectangle 6"/>
          <p:cNvSpPr>
            <a:spLocks noGrp="1" noChangeArrowheads="1"/>
          </p:cNvSpPr>
          <p:nvPr>
            <p:ph type="sldNum" sz="quarter" idx="12"/>
          </p:nvPr>
        </p:nvSpPr>
        <p:spPr>
          <a:ln/>
        </p:spPr>
        <p:txBody>
          <a:bodyPr/>
          <a:lstStyle>
            <a:lvl1pPr>
              <a:defRPr/>
            </a:lvl1pPr>
          </a:lstStyle>
          <a:p>
            <a:fld id="{B2865F32-4912-4DCF-A720-7369C637913A}" type="slidenum">
              <a:rPr lang="fr-FR"/>
              <a:pPr/>
              <a:t>‹Nr.›</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4" name="Rectangle 6"/>
          <p:cNvSpPr>
            <a:spLocks noGrp="1" noChangeArrowheads="1"/>
          </p:cNvSpPr>
          <p:nvPr>
            <p:ph type="sldNum" sz="quarter" idx="12"/>
          </p:nvPr>
        </p:nvSpPr>
        <p:spPr>
          <a:ln/>
        </p:spPr>
        <p:txBody>
          <a:bodyPr/>
          <a:lstStyle>
            <a:lvl1pPr>
              <a:defRPr/>
            </a:lvl1pPr>
          </a:lstStyle>
          <a:p>
            <a:fld id="{0C909730-C036-4C9F-9B74-B105B48BB1C2}" type="slidenum">
              <a:rPr lang="fr-FR"/>
              <a:pPr/>
              <a:t>‹Nr.›</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0" y="273050"/>
            <a:ext cx="3259006"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C6E3D309-533B-4537-8AEB-D71291C0FDF9}" type="slidenum">
              <a:rPr lang="fr-FR"/>
              <a:pPr/>
              <a:t>‹Nr.›</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645" y="4800600"/>
            <a:ext cx="59436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r>
              <a:rPr lang="fr-FR"/>
              <a:t>MANUEL 6S_NOBEL_BIOCARE_STOCKHOLM.PPT</a:t>
            </a:r>
          </a:p>
        </p:txBody>
      </p:sp>
      <p:sp>
        <p:nvSpPr>
          <p:cNvPr id="7" name="Rectangle 6"/>
          <p:cNvSpPr>
            <a:spLocks noGrp="1" noChangeArrowheads="1"/>
          </p:cNvSpPr>
          <p:nvPr>
            <p:ph type="sldNum" sz="quarter" idx="12"/>
          </p:nvPr>
        </p:nvSpPr>
        <p:spPr>
          <a:ln/>
        </p:spPr>
        <p:txBody>
          <a:bodyPr/>
          <a:lstStyle>
            <a:lvl1pPr>
              <a:defRPr/>
            </a:lvl1pPr>
          </a:lstStyle>
          <a:p>
            <a:fld id="{F6F9DE50-8001-48AC-AA81-2EF65466AEC6}" type="slidenum">
              <a:rPr lang="fr-FR"/>
              <a:pPr/>
              <a:t>‹Nr.›</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027" name="Rectangle 3"/>
          <p:cNvSpPr>
            <a:spLocks noGrp="1" noChangeArrowheads="1"/>
          </p:cNvSpPr>
          <p:nvPr>
            <p:ph type="body" idx="1"/>
          </p:nvPr>
        </p:nvSpPr>
        <p:spPr bwMode="auto">
          <a:xfrm>
            <a:off x="742950" y="19812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dirty="0">
                <a:latin typeface="Times New Roman" pitchFamily="18" charset="0"/>
                <a:cs typeface="+mn-cs"/>
              </a:defRPr>
            </a:lvl1pPr>
          </a:lstStyle>
          <a:p>
            <a:pPr>
              <a:defRPr/>
            </a:pPr>
            <a:endParaRPr lang="fr-FR"/>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dirty="0">
                <a:latin typeface="Times New Roman" pitchFamily="18" charset="0"/>
                <a:cs typeface="+mn-cs"/>
              </a:defRPr>
            </a:lvl1pPr>
          </a:lstStyle>
          <a:p>
            <a:pPr>
              <a:defRPr/>
            </a:pPr>
            <a:r>
              <a:rPr lang="fr-FR"/>
              <a:t>MANUEL 6S_NOBEL_BIOCARE_STOCKHOLM.PPT</a:t>
            </a:r>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12C6F0A-5A92-4A42-A8EC-6B0B8AE36321}" type="slidenum">
              <a:rPr lang="fr-FR"/>
              <a:pPr/>
              <a:t>‹Nr.›</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1.emf"/><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notesSlide" Target="../notesSlides/notesSlide1.xml"/><Relationship Id="rId5" Type="http://schemas.openxmlformats.org/officeDocument/2006/relationships/tags" Target="../tags/tag5.xml"/><Relationship Id="rId10" Type="http://schemas.openxmlformats.org/officeDocument/2006/relationships/slideLayout" Target="../slideLayouts/slideLayout7.xml"/><Relationship Id="rId4" Type="http://schemas.openxmlformats.org/officeDocument/2006/relationships/tags" Target="../tags/tag4.xml"/><Relationship Id="rId9" Type="http://schemas.openxmlformats.org/officeDocument/2006/relationships/tags" Target="../tags/tag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p:cNvSpPr>
            <a:spLocks noChangeShapeType="1"/>
          </p:cNvSpPr>
          <p:nvPr/>
        </p:nvSpPr>
        <p:spPr bwMode="auto">
          <a:xfrm>
            <a:off x="3302000" y="0"/>
            <a:ext cx="0" cy="6858000"/>
          </a:xfrm>
          <a:prstGeom prst="line">
            <a:avLst/>
          </a:prstGeom>
          <a:noFill/>
          <a:ln w="9525">
            <a:solidFill>
              <a:schemeClr val="tx1"/>
            </a:solidFill>
            <a:round/>
            <a:headEnd/>
            <a:tailEnd/>
          </a:ln>
        </p:spPr>
        <p:txBody>
          <a:bodyPr wrap="none" anchor="ctr"/>
          <a:lstStyle/>
          <a:p>
            <a:endParaRPr lang="en-US"/>
          </a:p>
        </p:txBody>
      </p:sp>
      <p:sp>
        <p:nvSpPr>
          <p:cNvPr id="4099" name="Line 3"/>
          <p:cNvSpPr>
            <a:spLocks noChangeShapeType="1"/>
          </p:cNvSpPr>
          <p:nvPr/>
        </p:nvSpPr>
        <p:spPr bwMode="auto">
          <a:xfrm>
            <a:off x="6686550" y="0"/>
            <a:ext cx="0" cy="6858000"/>
          </a:xfrm>
          <a:prstGeom prst="line">
            <a:avLst/>
          </a:prstGeom>
          <a:noFill/>
          <a:ln w="9525">
            <a:solidFill>
              <a:schemeClr val="tx1"/>
            </a:solidFill>
            <a:round/>
            <a:headEnd/>
            <a:tailEnd/>
          </a:ln>
        </p:spPr>
        <p:txBody>
          <a:bodyPr wrap="none" anchor="ctr"/>
          <a:lstStyle/>
          <a:p>
            <a:endParaRPr lang="en-US"/>
          </a:p>
        </p:txBody>
      </p:sp>
      <p:sp>
        <p:nvSpPr>
          <p:cNvPr id="4100" name="Text Box 10"/>
          <p:cNvSpPr txBox="1">
            <a:spLocks noChangeArrowheads="1"/>
          </p:cNvSpPr>
          <p:nvPr/>
        </p:nvSpPr>
        <p:spPr bwMode="auto">
          <a:xfrm>
            <a:off x="6775450" y="6629400"/>
            <a:ext cx="247650" cy="261938"/>
          </a:xfrm>
          <a:prstGeom prst="rect">
            <a:avLst/>
          </a:prstGeom>
          <a:noFill/>
          <a:ln w="9525">
            <a:noFill/>
            <a:miter lim="800000"/>
            <a:headEnd/>
            <a:tailEnd/>
          </a:ln>
        </p:spPr>
        <p:txBody>
          <a:bodyPr>
            <a:spAutoFit/>
          </a:bodyPr>
          <a:lstStyle/>
          <a:p>
            <a:pPr>
              <a:spcBef>
                <a:spcPct val="50000"/>
              </a:spcBef>
            </a:pPr>
            <a:r>
              <a:rPr lang="fr-FR" sz="1100">
                <a:latin typeface="Arial" charset="0"/>
              </a:rPr>
              <a:t>1</a:t>
            </a:r>
          </a:p>
        </p:txBody>
      </p:sp>
      <p:sp>
        <p:nvSpPr>
          <p:cNvPr id="4101" name="Text Box 11"/>
          <p:cNvSpPr txBox="1">
            <a:spLocks noChangeArrowheads="1"/>
          </p:cNvSpPr>
          <p:nvPr/>
        </p:nvSpPr>
        <p:spPr bwMode="auto">
          <a:xfrm>
            <a:off x="3363913" y="6629400"/>
            <a:ext cx="412750" cy="261938"/>
          </a:xfrm>
          <a:prstGeom prst="rect">
            <a:avLst/>
          </a:prstGeom>
          <a:noFill/>
          <a:ln w="9525">
            <a:noFill/>
            <a:miter lim="800000"/>
            <a:headEnd/>
            <a:tailEnd/>
          </a:ln>
        </p:spPr>
        <p:txBody>
          <a:bodyPr>
            <a:spAutoFit/>
          </a:bodyPr>
          <a:lstStyle/>
          <a:p>
            <a:pPr>
              <a:spcBef>
                <a:spcPct val="50000"/>
              </a:spcBef>
            </a:pPr>
            <a:r>
              <a:rPr lang="fr-FR" sz="1100">
                <a:latin typeface="Arial" charset="0"/>
              </a:rPr>
              <a:t>6</a:t>
            </a:r>
          </a:p>
        </p:txBody>
      </p:sp>
      <p:sp>
        <p:nvSpPr>
          <p:cNvPr id="4102" name="Text Box 12"/>
          <p:cNvSpPr txBox="1">
            <a:spLocks noChangeArrowheads="1"/>
          </p:cNvSpPr>
          <p:nvPr/>
        </p:nvSpPr>
        <p:spPr bwMode="auto">
          <a:xfrm>
            <a:off x="61913" y="6629400"/>
            <a:ext cx="412750" cy="261938"/>
          </a:xfrm>
          <a:prstGeom prst="rect">
            <a:avLst/>
          </a:prstGeom>
          <a:noFill/>
          <a:ln w="9525">
            <a:noFill/>
            <a:miter lim="800000"/>
            <a:headEnd/>
            <a:tailEnd/>
          </a:ln>
        </p:spPr>
        <p:txBody>
          <a:bodyPr>
            <a:spAutoFit/>
          </a:bodyPr>
          <a:lstStyle/>
          <a:p>
            <a:pPr>
              <a:spcBef>
                <a:spcPct val="50000"/>
              </a:spcBef>
            </a:pPr>
            <a:r>
              <a:rPr lang="fr-FR" sz="1100">
                <a:latin typeface="Arial" charset="0"/>
              </a:rPr>
              <a:t>5</a:t>
            </a:r>
          </a:p>
        </p:txBody>
      </p:sp>
      <p:sp>
        <p:nvSpPr>
          <p:cNvPr id="30" name="Rechteck 29"/>
          <p:cNvSpPr/>
          <p:nvPr/>
        </p:nvSpPr>
        <p:spPr>
          <a:xfrm>
            <a:off x="6851650" y="1330325"/>
            <a:ext cx="2765425" cy="954088"/>
          </a:xfrm>
          <a:prstGeom prst="rect">
            <a:avLst/>
          </a:prstGeom>
        </p:spPr>
        <p:txBody>
          <a:bodyPr>
            <a:spAutoFit/>
          </a:bodyPr>
          <a:lstStyle/>
          <a:p>
            <a:pPr>
              <a:defRPr/>
            </a:pPr>
            <a:r>
              <a:rPr lang="fr-FR" sz="2800" b="1" dirty="0">
                <a:solidFill>
                  <a:srgbClr val="C00000"/>
                </a:solidFill>
                <a:latin typeface="Arial" charset="0"/>
              </a:rPr>
              <a:t>O sistema PULL</a:t>
            </a:r>
            <a:endParaRPr lang="de-DE" sz="1800" dirty="0">
              <a:solidFill>
                <a:srgbClr val="C00000"/>
              </a:solidFill>
              <a:cs typeface="+mn-cs"/>
            </a:endParaRPr>
          </a:p>
        </p:txBody>
      </p:sp>
      <p:sp>
        <p:nvSpPr>
          <p:cNvPr id="4104" name="Rectangle 39"/>
          <p:cNvSpPr>
            <a:spLocks noChangeArrowheads="1"/>
          </p:cNvSpPr>
          <p:nvPr/>
        </p:nvSpPr>
        <p:spPr bwMode="auto">
          <a:xfrm>
            <a:off x="0" y="-230188"/>
            <a:ext cx="184150" cy="460376"/>
          </a:xfrm>
          <a:prstGeom prst="rect">
            <a:avLst/>
          </a:prstGeom>
          <a:noFill/>
          <a:ln w="9525">
            <a:noFill/>
            <a:miter lim="800000"/>
            <a:headEnd/>
            <a:tailEnd/>
          </a:ln>
          <a:effectLst/>
        </p:spPr>
        <p:txBody>
          <a:bodyPr wrap="none" anchor="ctr">
            <a:spAutoFit/>
          </a:bodyPr>
          <a:lstStyle/>
          <a:p>
            <a:pPr eaLnBrk="1" hangingPunct="1"/>
            <a:endParaRPr lang="de-DE"/>
          </a:p>
        </p:txBody>
      </p:sp>
      <p:pic>
        <p:nvPicPr>
          <p:cNvPr id="4105" name="Picture 27"/>
          <p:cNvPicPr>
            <a:picLocks noChangeAspect="1" noChangeArrowheads="1"/>
          </p:cNvPicPr>
          <p:nvPr/>
        </p:nvPicPr>
        <p:blipFill>
          <a:blip r:embed="rId12"/>
          <a:srcRect/>
          <a:stretch>
            <a:fillRect/>
          </a:stretch>
        </p:blipFill>
        <p:spPr bwMode="auto">
          <a:xfrm>
            <a:off x="6775450" y="2619375"/>
            <a:ext cx="2863850" cy="946150"/>
          </a:xfrm>
          <a:prstGeom prst="rect">
            <a:avLst/>
          </a:prstGeom>
          <a:noFill/>
          <a:ln w="9525">
            <a:noFill/>
            <a:miter lim="800000"/>
            <a:headEnd/>
            <a:tailEnd/>
          </a:ln>
          <a:effectLst/>
        </p:spPr>
      </p:pic>
      <p:sp>
        <p:nvSpPr>
          <p:cNvPr id="59" name="Text Box 11"/>
          <p:cNvSpPr txBox="1">
            <a:spLocks noChangeArrowheads="1"/>
          </p:cNvSpPr>
          <p:nvPr/>
        </p:nvSpPr>
        <p:spPr bwMode="auto">
          <a:xfrm>
            <a:off x="3467100" y="220663"/>
            <a:ext cx="3106738" cy="3539430"/>
          </a:xfrm>
          <a:prstGeom prst="rect">
            <a:avLst/>
          </a:prstGeom>
          <a:solidFill>
            <a:schemeClr val="bg1">
              <a:lumMod val="95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de-DE" sz="1600" b="1" dirty="0">
                <a:latin typeface="Arial" pitchFamily="34" charset="0"/>
                <a:cs typeface="Arial" pitchFamily="34" charset="0"/>
              </a:rPr>
              <a:t>Zusammenfassung</a:t>
            </a:r>
          </a:p>
          <a:p>
            <a:pPr eaLnBrk="1" hangingPunct="1">
              <a:defRPr/>
            </a:pPr>
            <a:endParaRPr lang="de-DE" sz="1600" b="1" dirty="0">
              <a:latin typeface="Arial" pitchFamily="34" charset="0"/>
              <a:cs typeface="Arial" pitchFamily="34" charset="0"/>
            </a:endParaRP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Die Nachfrage der "Pull" -Produkte bestimmt die Größe des Supermarktes</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Umwandlung von "Bringen" nach dem Prinzip "Holen" bedeutet: "Nur der Bedarf wird produziert."</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Sicherstelen des Supermarkt-prinzips in der Produktion. In den Regalen werden nur die Waren ausgetauscht, die vom Kunden verbraucht wurden.</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Produziere nichts, was nicht notwendig ist, dann produziere es sehr schnell.</a:t>
            </a:r>
            <a:endParaRPr lang="de-DE" sz="1200" dirty="0">
              <a:solidFill>
                <a:schemeClr val="tx1"/>
              </a:solidFill>
              <a:latin typeface="Arial" charset="0"/>
              <a:cs typeface="Arial" charset="0"/>
            </a:endParaRPr>
          </a:p>
        </p:txBody>
      </p:sp>
      <p:sp>
        <p:nvSpPr>
          <p:cNvPr id="60" name="Text Box 11"/>
          <p:cNvSpPr txBox="1">
            <a:spLocks noChangeArrowheads="1"/>
          </p:cNvSpPr>
          <p:nvPr/>
        </p:nvSpPr>
        <p:spPr bwMode="auto">
          <a:xfrm>
            <a:off x="201613" y="3068960"/>
            <a:ext cx="2951162" cy="2923877"/>
          </a:xfrm>
          <a:prstGeom prst="rect">
            <a:avLst/>
          </a:prstGeom>
          <a:solidFill>
            <a:srgbClr val="CCFF99"/>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de-DE" sz="1600" b="1" dirty="0">
                <a:latin typeface="Arial" pitchFamily="34" charset="0"/>
                <a:cs typeface="Arial" pitchFamily="34" charset="0"/>
              </a:rPr>
              <a:t>Vorteile des Pull-Prinzips</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Nur die Herstellung der notwendigen Produkte</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Bestände reduzieren und damit den Kapitalfluss verbessern</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Minimierung der Lagerkosten</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Reduzierung der innerbetrieb-</a:t>
            </a:r>
            <a:r>
              <a:rPr lang="de-DE" sz="1200" b="1" dirty="0" err="1">
                <a:latin typeface="Arial" pitchFamily="34" charset="0"/>
                <a:cs typeface="Arial" pitchFamily="34" charset="0"/>
              </a:rPr>
              <a:t>lichen</a:t>
            </a:r>
            <a:r>
              <a:rPr lang="de-DE" sz="1200" b="1" dirty="0">
                <a:latin typeface="Arial" pitchFamily="34" charset="0"/>
                <a:cs typeface="Arial" pitchFamily="34" charset="0"/>
              </a:rPr>
              <a:t> Transportkosten</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Mehr Flexibilität für Kunden-bedürfnisse</a:t>
            </a:r>
          </a:p>
          <a:p>
            <a:pPr marL="285750" indent="-285750" eaLnBrk="1" hangingPunct="1">
              <a:spcBef>
                <a:spcPct val="50000"/>
              </a:spcBef>
              <a:buFont typeface="+mj-lt"/>
              <a:buAutoNum type="arabicPeriod"/>
              <a:defRPr/>
            </a:pPr>
            <a:r>
              <a:rPr lang="de-DE" sz="1200" b="1" dirty="0">
                <a:latin typeface="Arial" pitchFamily="34" charset="0"/>
                <a:cs typeface="Arial" pitchFamily="34" charset="0"/>
              </a:rPr>
              <a:t>Vermeidung unnötiger Überstunden</a:t>
            </a:r>
          </a:p>
        </p:txBody>
      </p:sp>
      <p:sp>
        <p:nvSpPr>
          <p:cNvPr id="61" name="Text Box 11"/>
          <p:cNvSpPr txBox="1">
            <a:spLocks noChangeArrowheads="1"/>
          </p:cNvSpPr>
          <p:nvPr/>
        </p:nvSpPr>
        <p:spPr bwMode="auto">
          <a:xfrm>
            <a:off x="184150" y="222250"/>
            <a:ext cx="2968625" cy="2462213"/>
          </a:xfrm>
          <a:prstGeom prst="rect">
            <a:avLst/>
          </a:prstGeom>
          <a:solidFill>
            <a:srgbClr val="FFFFCC"/>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pt-BR" sz="1600" b="1" dirty="0">
                <a:latin typeface="Arial" pitchFamily="34" charset="0"/>
                <a:cs typeface="Arial" pitchFamily="34" charset="0"/>
              </a:rPr>
              <a:t>Herausforderungen</a:t>
            </a:r>
          </a:p>
          <a:p>
            <a:pPr eaLnBrk="1" hangingPunct="1">
              <a:defRPr/>
            </a:pPr>
            <a:endParaRPr lang="pt-BR" sz="1600" b="1" dirty="0">
              <a:latin typeface="Arial" pitchFamily="34" charset="0"/>
              <a:cs typeface="Arial" pitchFamily="34" charset="0"/>
            </a:endParaRPr>
          </a:p>
          <a:p>
            <a:pPr marL="228600" indent="-228600" eaLnBrk="1" hangingPunct="1">
              <a:buFont typeface="+mj-lt"/>
              <a:buAutoNum type="arabicPeriod"/>
              <a:defRPr/>
            </a:pPr>
            <a:r>
              <a:rPr lang="de-DE" sz="1200" b="1" dirty="0">
                <a:latin typeface="Arial" pitchFamily="34" charset="0"/>
                <a:cs typeface="Arial" pitchFamily="34" charset="0"/>
              </a:rPr>
              <a:t>Höhere Anforderung an die Prozessfähigkeit.</a:t>
            </a:r>
          </a:p>
          <a:p>
            <a:pPr marL="228600" indent="-228600" eaLnBrk="1" hangingPunct="1">
              <a:buFont typeface="+mj-lt"/>
              <a:buAutoNum type="arabicPeriod"/>
              <a:defRPr/>
            </a:pPr>
            <a:endParaRPr lang="de-DE" sz="500" b="1" dirty="0">
              <a:latin typeface="Arial" pitchFamily="34" charset="0"/>
              <a:cs typeface="Arial" pitchFamily="34" charset="0"/>
            </a:endParaRPr>
          </a:p>
          <a:p>
            <a:pPr marL="228600" indent="-228600" eaLnBrk="1" hangingPunct="1">
              <a:buFont typeface="+mj-lt"/>
              <a:buAutoNum type="arabicPeriod"/>
              <a:defRPr/>
            </a:pPr>
            <a:r>
              <a:rPr lang="pt-BR" sz="1200" b="1" dirty="0">
                <a:latin typeface="Arial" pitchFamily="34" charset="0"/>
                <a:cs typeface="Arial" pitchFamily="34" charset="0"/>
              </a:rPr>
              <a:t>Lieferantenmanagement (OTIF&gt; 95%)</a:t>
            </a:r>
          </a:p>
          <a:p>
            <a:pPr marL="228600" indent="-228600" eaLnBrk="1" hangingPunct="1">
              <a:buFont typeface="+mj-lt"/>
              <a:buAutoNum type="arabicPeriod"/>
              <a:defRPr/>
            </a:pPr>
            <a:endParaRPr lang="pt-BR" sz="1100" b="1" dirty="0">
              <a:latin typeface="Arial" pitchFamily="34" charset="0"/>
              <a:cs typeface="Arial" pitchFamily="34" charset="0"/>
            </a:endParaRPr>
          </a:p>
          <a:p>
            <a:pPr marL="228600" indent="-228600" eaLnBrk="1" hangingPunct="1">
              <a:buFont typeface="+mj-lt"/>
              <a:buAutoNum type="arabicPeriod"/>
              <a:defRPr/>
            </a:pPr>
            <a:r>
              <a:rPr lang="de-DE" sz="1200" b="1" dirty="0">
                <a:latin typeface="Arial" pitchFamily="34" charset="0"/>
                <a:cs typeface="Arial" pitchFamily="34" charset="0"/>
              </a:rPr>
              <a:t>Reduzierung der Rüstzeiten</a:t>
            </a:r>
          </a:p>
          <a:p>
            <a:pPr eaLnBrk="1" hangingPunct="1">
              <a:defRPr/>
            </a:pPr>
            <a:r>
              <a:rPr lang="de-DE" sz="1200" b="1" dirty="0">
                <a:latin typeface="Arial" pitchFamily="34" charset="0"/>
                <a:cs typeface="Arial" pitchFamily="34" charset="0"/>
              </a:rPr>
              <a:t>     (</a:t>
            </a:r>
            <a:r>
              <a:rPr lang="de-DE" sz="1200" b="1" dirty="0" err="1">
                <a:latin typeface="Arial" pitchFamily="34" charset="0"/>
                <a:cs typeface="Arial" pitchFamily="34" charset="0"/>
              </a:rPr>
              <a:t>SMED</a:t>
            </a:r>
            <a:r>
              <a:rPr lang="de-DE" sz="1200" b="1" dirty="0">
                <a:latin typeface="Arial" pitchFamily="34" charset="0"/>
                <a:cs typeface="Arial" pitchFamily="34" charset="0"/>
              </a:rPr>
              <a:t>) *</a:t>
            </a:r>
          </a:p>
          <a:p>
            <a:pPr eaLnBrk="1" hangingPunct="1">
              <a:defRPr/>
            </a:pPr>
            <a:endParaRPr lang="de-DE" sz="1000" b="1" dirty="0">
              <a:latin typeface="Arial" pitchFamily="34" charset="0"/>
              <a:cs typeface="Arial" pitchFamily="34" charset="0"/>
            </a:endParaRPr>
          </a:p>
          <a:p>
            <a:pPr marL="228600" indent="-228600" eaLnBrk="1" hangingPunct="1">
              <a:buFont typeface="+mj-lt"/>
              <a:buAutoNum type="arabicPeriod" startAt="4"/>
              <a:defRPr/>
            </a:pPr>
            <a:r>
              <a:rPr lang="de-DE" sz="1200" b="1" dirty="0">
                <a:latin typeface="Arial" pitchFamily="34" charset="0"/>
                <a:cs typeface="Arial" pitchFamily="34" charset="0"/>
              </a:rPr>
              <a:t>Polivalente Mitarbeiter, flexible Arbeitszeiten.</a:t>
            </a:r>
          </a:p>
        </p:txBody>
      </p:sp>
      <p:sp>
        <p:nvSpPr>
          <p:cNvPr id="4109" name="Textfeld 6"/>
          <p:cNvSpPr txBox="1">
            <a:spLocks noChangeArrowheads="1"/>
          </p:cNvSpPr>
          <p:nvPr/>
        </p:nvSpPr>
        <p:spPr bwMode="auto">
          <a:xfrm flipH="1">
            <a:off x="3467100" y="5472113"/>
            <a:ext cx="3106738" cy="369887"/>
          </a:xfrm>
          <a:prstGeom prst="rect">
            <a:avLst/>
          </a:prstGeom>
          <a:noFill/>
          <a:ln w="9525">
            <a:noFill/>
            <a:miter lim="800000"/>
            <a:headEnd/>
            <a:tailEnd/>
          </a:ln>
        </p:spPr>
        <p:txBody>
          <a:bodyPr>
            <a:spAutoFit/>
          </a:bodyPr>
          <a:lstStyle/>
          <a:p>
            <a:pPr eaLnBrk="1" hangingPunct="1"/>
            <a:r>
              <a:rPr lang="de-DE" sz="900" dirty="0">
                <a:latin typeface="Arial" charset="0"/>
              </a:rPr>
              <a:t>*</a:t>
            </a:r>
            <a:r>
              <a:rPr lang="de-DE" sz="900" b="1" dirty="0" err="1">
                <a:latin typeface="Arial" charset="0"/>
              </a:rPr>
              <a:t>SMED</a:t>
            </a:r>
            <a:r>
              <a:rPr lang="de-DE" sz="900" dirty="0">
                <a:latin typeface="Arial" charset="0"/>
              </a:rPr>
              <a:t> </a:t>
            </a:r>
            <a:r>
              <a:rPr lang="de-DE" sz="900" b="1" dirty="0">
                <a:latin typeface="Arial" charset="0"/>
              </a:rPr>
              <a:t>Single Minute Exchange of Die </a:t>
            </a:r>
          </a:p>
          <a:p>
            <a:pPr eaLnBrk="1" hangingPunct="1"/>
            <a:r>
              <a:rPr lang="pt-BR" sz="900" dirty="0">
                <a:latin typeface="Arial" charset="0"/>
              </a:rPr>
              <a:t>Schnelles wechseln der Werkzeuge</a:t>
            </a:r>
            <a:endParaRPr lang="de-DE" sz="900" dirty="0">
              <a:latin typeface="Arial" charset="0"/>
            </a:endParaRPr>
          </a:p>
        </p:txBody>
      </p:sp>
      <p:grpSp>
        <p:nvGrpSpPr>
          <p:cNvPr id="2" name="Gruppieren 1"/>
          <p:cNvGrpSpPr/>
          <p:nvPr/>
        </p:nvGrpSpPr>
        <p:grpSpPr>
          <a:xfrm>
            <a:off x="8913813" y="835025"/>
            <a:ext cx="677862" cy="415925"/>
            <a:chOff x="8913813" y="835025"/>
            <a:chExt cx="677862" cy="415925"/>
          </a:xfrm>
        </p:grpSpPr>
        <p:grpSp>
          <p:nvGrpSpPr>
            <p:cNvPr id="4110" name="Group 61"/>
            <p:cNvGrpSpPr>
              <a:grpSpLocks/>
            </p:cNvGrpSpPr>
            <p:nvPr/>
          </p:nvGrpSpPr>
          <p:grpSpPr bwMode="auto">
            <a:xfrm>
              <a:off x="8913813" y="835025"/>
              <a:ext cx="677862" cy="415925"/>
              <a:chOff x="1071563" y="1785938"/>
              <a:chExt cx="7000875" cy="4572000"/>
            </a:xfrm>
          </p:grpSpPr>
          <p:sp>
            <p:nvSpPr>
              <p:cNvPr id="31" name="Rectangle 2"/>
              <p:cNvSpPr>
                <a:spLocks noChangeArrowheads="1"/>
              </p:cNvSpPr>
              <p:nvPr>
                <p:custDataLst>
                  <p:tags r:id="rId1"/>
                </p:custDataLst>
              </p:nvPr>
            </p:nvSpPr>
            <p:spPr bwMode="auto">
              <a:xfrm>
                <a:off x="1858547" y="3007465"/>
                <a:ext cx="1705132" cy="2635013"/>
              </a:xfrm>
              <a:prstGeom prst="rect">
                <a:avLst/>
              </a:prstGeom>
              <a:solidFill>
                <a:sysClr val="window" lastClr="FFFFFF"/>
              </a:solidFill>
              <a:ln w="9525">
                <a:solidFill>
                  <a:sysClr val="windowText" lastClr="00000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2" name="Rectangle 16"/>
              <p:cNvSpPr>
                <a:spLocks noChangeArrowheads="1"/>
              </p:cNvSpPr>
              <p:nvPr>
                <p:custDataLst>
                  <p:tags r:id="rId2"/>
                </p:custDataLst>
              </p:nvPr>
            </p:nvSpPr>
            <p:spPr bwMode="auto">
              <a:xfrm>
                <a:off x="1924129" y="3007465"/>
                <a:ext cx="1573968" cy="2635013"/>
              </a:xfrm>
              <a:prstGeom prst="rect">
                <a:avLst/>
              </a:prstGeom>
              <a:solidFill>
                <a:srgbClr val="CC0000"/>
              </a:solidFill>
              <a:ln w="9525" algn="ctr">
                <a:solidFill>
                  <a:srgbClr val="505050"/>
                </a:solidFill>
                <a:miter lim="800000"/>
                <a:headEnd/>
                <a:tailEnd/>
              </a:ln>
            </p:spPr>
            <p:txBody>
              <a:bodyPr anchor="ctr"/>
              <a:lstStyle/>
              <a:p>
                <a:pPr marL="0" lvl="2" indent="3175" algn="ctr" eaLnBrk="1" fontAlgn="auto" hangingPunct="1">
                  <a:lnSpc>
                    <a:spcPct val="90000"/>
                  </a:lnSpc>
                  <a:spcBef>
                    <a:spcPct val="40000"/>
                  </a:spcBef>
                  <a:spcAft>
                    <a:spcPts val="0"/>
                  </a:spcAft>
                  <a:buClr>
                    <a:srgbClr val="D9D9D9"/>
                  </a:buClr>
                  <a:defRPr/>
                </a:pPr>
                <a:endParaRPr lang="en-GB" sz="1800" b="1" kern="0" dirty="0">
                  <a:solidFill>
                    <a:srgbClr val="000000"/>
                  </a:solidFill>
                </a:endParaRPr>
              </a:p>
            </p:txBody>
          </p:sp>
          <p:sp>
            <p:nvSpPr>
              <p:cNvPr id="33" name="Rectangle 6"/>
              <p:cNvSpPr>
                <a:spLocks noChangeArrowheads="1"/>
              </p:cNvSpPr>
              <p:nvPr>
                <p:custDataLst>
                  <p:tags r:id="rId3"/>
                </p:custDataLst>
              </p:nvPr>
            </p:nvSpPr>
            <p:spPr bwMode="auto">
              <a:xfrm>
                <a:off x="1071563" y="5851882"/>
                <a:ext cx="7000875" cy="506056"/>
              </a:xfrm>
              <a:prstGeom prst="rect">
                <a:avLst/>
              </a:prstGeom>
              <a:solidFill>
                <a:sysClr val="window" lastClr="FFFFFF">
                  <a:lumMod val="85000"/>
                </a:sysClr>
              </a:solidFill>
              <a:ln w="9525" cap="flat" cmpd="sng" algn="ctr">
                <a:solidFill>
                  <a:srgbClr val="505050"/>
                </a:solidFill>
                <a:prstDash val="solid"/>
                <a:miter lim="800000"/>
                <a:headEnd type="none" w="med" len="med"/>
                <a:tailEnd type="none" w="med" len="med"/>
              </a:ln>
              <a:effectLst/>
            </p:spPr>
            <p:txBody>
              <a:bodyPr lIns="90000" anchor="ctr"/>
              <a:lstStyle/>
              <a:p>
                <a:pPr marL="1588" lvl="1" algn="ctr" eaLnBrk="1" fontAlgn="auto" hangingPunct="1">
                  <a:spcBef>
                    <a:spcPct val="40000"/>
                  </a:spcBef>
                  <a:spcAft>
                    <a:spcPts val="0"/>
                  </a:spcAft>
                  <a:defRPr/>
                </a:pPr>
                <a:endParaRPr lang="en-GB" sz="1800" kern="0" dirty="0">
                  <a:solidFill>
                    <a:sysClr val="windowText" lastClr="000000"/>
                  </a:solidFill>
                </a:endParaRPr>
              </a:p>
            </p:txBody>
          </p:sp>
          <p:sp>
            <p:nvSpPr>
              <p:cNvPr id="34" name="AutoShape 7"/>
              <p:cNvSpPr>
                <a:spLocks noChangeArrowheads="1"/>
              </p:cNvSpPr>
              <p:nvPr/>
            </p:nvSpPr>
            <p:spPr bwMode="auto">
              <a:xfrm rot="16200000">
                <a:off x="4074662" y="-1217161"/>
                <a:ext cx="994677" cy="7000875"/>
              </a:xfrm>
              <a:prstGeom prst="homePlate">
                <a:avLst>
                  <a:gd name="adj" fmla="val 68019"/>
                </a:avLst>
              </a:prstGeom>
              <a:solidFill>
                <a:sysClr val="window" lastClr="FFFFFF">
                  <a:lumMod val="85000"/>
                </a:sysClr>
              </a:solidFill>
              <a:ln w="9525">
                <a:solidFill>
                  <a:srgbClr val="505050"/>
                </a:solidFill>
                <a:miter lim="800000"/>
                <a:headEnd/>
                <a:tailEnd/>
              </a:ln>
              <a:effectLst/>
            </p:spPr>
            <p:txBody>
              <a:bodyPr vert="eaVert" wrap="none" lIns="90000" tIns="46800" rIns="90000" bIns="46800" anchor="ctr"/>
              <a:lstStyle/>
              <a:p>
                <a:pPr algn="ctr" eaLnBrk="1" fontAlgn="auto" hangingPunct="1">
                  <a:spcBef>
                    <a:spcPct val="40000"/>
                  </a:spcBef>
                  <a:spcAft>
                    <a:spcPts val="0"/>
                  </a:spcAft>
                  <a:defRPr/>
                </a:pPr>
                <a:endParaRPr lang="en-GB" sz="1600" b="1" kern="0" dirty="0">
                  <a:solidFill>
                    <a:sysClr val="windowText" lastClr="000000"/>
                  </a:solidFill>
                </a:endParaRPr>
              </a:p>
            </p:txBody>
          </p:sp>
          <p:sp>
            <p:nvSpPr>
              <p:cNvPr id="35" name="Rectangle 8"/>
              <p:cNvSpPr>
                <a:spLocks noChangeArrowheads="1"/>
              </p:cNvSpPr>
              <p:nvPr>
                <p:custDataLst>
                  <p:tags r:id="rId4"/>
                </p:custDataLst>
              </p:nvPr>
            </p:nvSpPr>
            <p:spPr bwMode="auto">
              <a:xfrm>
                <a:off x="1792965" y="2780615"/>
                <a:ext cx="1852687" cy="226849"/>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6" name="Rectangle 9"/>
              <p:cNvSpPr>
                <a:spLocks noChangeArrowheads="1"/>
              </p:cNvSpPr>
              <p:nvPr>
                <p:custDataLst>
                  <p:tags r:id="rId5"/>
                </p:custDataLst>
              </p:nvPr>
            </p:nvSpPr>
            <p:spPr bwMode="auto">
              <a:xfrm>
                <a:off x="1792965" y="5642478"/>
                <a:ext cx="1852687" cy="209405"/>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7" name="Rectangle 2"/>
              <p:cNvSpPr>
                <a:spLocks noChangeArrowheads="1"/>
              </p:cNvSpPr>
              <p:nvPr>
                <p:custDataLst>
                  <p:tags r:id="rId6"/>
                </p:custDataLst>
              </p:nvPr>
            </p:nvSpPr>
            <p:spPr bwMode="auto">
              <a:xfrm>
                <a:off x="5563931" y="3007465"/>
                <a:ext cx="1721523" cy="2635013"/>
              </a:xfrm>
              <a:prstGeom prst="rect">
                <a:avLst/>
              </a:prstGeom>
              <a:solidFill>
                <a:sysClr val="window" lastClr="FFFFFF"/>
              </a:solidFill>
              <a:ln w="9525">
                <a:solidFill>
                  <a:sysClr val="windowText" lastClr="00000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38" name="Rectangle 29"/>
              <p:cNvSpPr>
                <a:spLocks noChangeArrowheads="1"/>
              </p:cNvSpPr>
              <p:nvPr>
                <p:custDataLst>
                  <p:tags r:id="rId7"/>
                </p:custDataLst>
              </p:nvPr>
            </p:nvSpPr>
            <p:spPr bwMode="auto">
              <a:xfrm>
                <a:off x="5645903" y="3007465"/>
                <a:ext cx="1573968" cy="2635013"/>
              </a:xfrm>
              <a:prstGeom prst="rect">
                <a:avLst/>
              </a:prstGeom>
              <a:solidFill>
                <a:sysClr val="window" lastClr="FFFFFF"/>
              </a:solidFill>
              <a:ln w="9525" algn="ctr">
                <a:solidFill>
                  <a:srgbClr val="505050"/>
                </a:solidFill>
                <a:miter lim="800000"/>
                <a:headEnd/>
                <a:tailEnd/>
              </a:ln>
            </p:spPr>
            <p:txBody>
              <a:bodyPr anchor="ctr"/>
              <a:lstStyle/>
              <a:p>
                <a:pPr marL="0" lvl="2" indent="3175" algn="ctr" eaLnBrk="1" fontAlgn="auto" hangingPunct="1">
                  <a:lnSpc>
                    <a:spcPct val="90000"/>
                  </a:lnSpc>
                  <a:spcBef>
                    <a:spcPct val="40000"/>
                  </a:spcBef>
                  <a:spcAft>
                    <a:spcPts val="0"/>
                  </a:spcAft>
                  <a:buClr>
                    <a:srgbClr val="D9D9D9"/>
                  </a:buClr>
                  <a:defRPr/>
                </a:pPr>
                <a:endParaRPr lang="en-GB" sz="1800" b="1" kern="0" dirty="0">
                  <a:solidFill>
                    <a:srgbClr val="000000"/>
                  </a:solidFill>
                </a:endParaRPr>
              </a:p>
            </p:txBody>
          </p:sp>
          <p:sp>
            <p:nvSpPr>
              <p:cNvPr id="39" name="Rectangle 8"/>
              <p:cNvSpPr>
                <a:spLocks noChangeArrowheads="1"/>
              </p:cNvSpPr>
              <p:nvPr>
                <p:custDataLst>
                  <p:tags r:id="rId8"/>
                </p:custDataLst>
              </p:nvPr>
            </p:nvSpPr>
            <p:spPr bwMode="auto">
              <a:xfrm>
                <a:off x="5498349" y="2780615"/>
                <a:ext cx="1852687" cy="226849"/>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sp>
            <p:nvSpPr>
              <p:cNvPr id="40" name="Rectangle 9"/>
              <p:cNvSpPr>
                <a:spLocks noChangeArrowheads="1"/>
              </p:cNvSpPr>
              <p:nvPr>
                <p:custDataLst>
                  <p:tags r:id="rId9"/>
                </p:custDataLst>
              </p:nvPr>
            </p:nvSpPr>
            <p:spPr bwMode="auto">
              <a:xfrm>
                <a:off x="5498349" y="5642478"/>
                <a:ext cx="1852687" cy="209405"/>
              </a:xfrm>
              <a:prstGeom prst="rect">
                <a:avLst/>
              </a:prstGeom>
              <a:solidFill>
                <a:sysClr val="window" lastClr="FFFFFF"/>
              </a:solidFill>
              <a:ln w="9525" algn="ctr">
                <a:solidFill>
                  <a:srgbClr val="505050"/>
                </a:solidFill>
                <a:miter lim="800000"/>
                <a:headEnd/>
                <a:tailEnd/>
              </a:ln>
            </p:spPr>
            <p:txBody>
              <a:bodyPr wrap="none" lIns="90000" tIns="46800" rIns="90000" bIns="46800" anchor="ctr"/>
              <a:lstStyle/>
              <a:p>
                <a:pPr algn="ctr" eaLnBrk="1" fontAlgn="auto" hangingPunct="1">
                  <a:spcBef>
                    <a:spcPts val="0"/>
                  </a:spcBef>
                  <a:spcAft>
                    <a:spcPts val="0"/>
                  </a:spcAft>
                  <a:defRPr/>
                </a:pPr>
                <a:endParaRPr lang="en-GB" sz="1800" kern="0" dirty="0">
                  <a:solidFill>
                    <a:srgbClr val="000000"/>
                  </a:solidFill>
                </a:endParaRPr>
              </a:p>
            </p:txBody>
          </p:sp>
        </p:grpSp>
        <p:sp>
          <p:nvSpPr>
            <p:cNvPr id="41" name="Curved Left Arrow 13"/>
            <p:cNvSpPr>
              <a:spLocks noChangeArrowheads="1"/>
            </p:cNvSpPr>
            <p:nvPr/>
          </p:nvSpPr>
          <p:spPr bwMode="auto">
            <a:xfrm rot="10800000">
              <a:off x="9097963" y="973138"/>
              <a:ext cx="139700" cy="180975"/>
            </a:xfrm>
            <a:prstGeom prst="curvedLeftArrow">
              <a:avLst>
                <a:gd name="adj1" fmla="val 24848"/>
                <a:gd name="adj2" fmla="val 49701"/>
                <a:gd name="adj3" fmla="val 25000"/>
              </a:avLst>
            </a:prstGeom>
            <a:solidFill>
              <a:sysClr val="window" lastClr="FFFFFF"/>
            </a:solidFill>
            <a:ln w="9525" algn="ctr">
              <a:solidFill>
                <a:sysClr val="windowText" lastClr="000000"/>
              </a:solidFill>
              <a:round/>
              <a:headEnd/>
              <a:tailEnd/>
            </a:ln>
          </p:spPr>
          <p:txBody>
            <a:bodyPr lIns="90000" tIns="46800" rIns="90000" bIns="46800" anchor="ctr"/>
            <a:lstStyle/>
            <a:p>
              <a:pPr eaLnBrk="1" fontAlgn="auto" hangingPunct="1">
                <a:lnSpc>
                  <a:spcPct val="90000"/>
                </a:lnSpc>
                <a:spcBef>
                  <a:spcPts val="0"/>
                </a:spcBef>
                <a:spcAft>
                  <a:spcPts val="0"/>
                </a:spcAft>
                <a:defRPr/>
              </a:pPr>
              <a:endParaRPr lang="en-US" sz="1800" kern="0" dirty="0">
                <a:solidFill>
                  <a:sysClr val="windowText" lastClr="000000"/>
                </a:solidFill>
              </a:endParaRPr>
            </a:p>
          </p:txBody>
        </p:sp>
        <p:sp>
          <p:nvSpPr>
            <p:cNvPr id="42" name="Curved Left Arrow 13"/>
            <p:cNvSpPr>
              <a:spLocks noChangeArrowheads="1"/>
            </p:cNvSpPr>
            <p:nvPr/>
          </p:nvSpPr>
          <p:spPr bwMode="auto">
            <a:xfrm rot="10800000" flipH="1" flipV="1">
              <a:off x="9261475" y="958850"/>
              <a:ext cx="142875" cy="180975"/>
            </a:xfrm>
            <a:prstGeom prst="curvedLeftArrow">
              <a:avLst>
                <a:gd name="adj1" fmla="val 24981"/>
                <a:gd name="adj2" fmla="val 49975"/>
                <a:gd name="adj3" fmla="val 25000"/>
              </a:avLst>
            </a:prstGeom>
            <a:solidFill>
              <a:sysClr val="window" lastClr="FFFFFF"/>
            </a:solidFill>
            <a:ln w="9525" algn="ctr">
              <a:solidFill>
                <a:sysClr val="windowText" lastClr="000000"/>
              </a:solidFill>
              <a:round/>
              <a:headEnd/>
              <a:tailEnd/>
            </a:ln>
          </p:spPr>
          <p:txBody>
            <a:bodyPr lIns="90000" tIns="46800" rIns="90000" bIns="46800" anchor="ctr"/>
            <a:lstStyle/>
            <a:p>
              <a:pPr eaLnBrk="1" fontAlgn="auto" hangingPunct="1">
                <a:lnSpc>
                  <a:spcPct val="90000"/>
                </a:lnSpc>
                <a:spcBef>
                  <a:spcPts val="0"/>
                </a:spcBef>
                <a:spcAft>
                  <a:spcPts val="0"/>
                </a:spcAft>
                <a:defRPr/>
              </a:pPr>
              <a:endParaRPr lang="en-US" sz="1800" kern="0" dirty="0">
                <a:solidFill>
                  <a:sysClr val="windowText" lastClr="000000"/>
                </a:solidFill>
              </a:endParaRPr>
            </a:p>
          </p:txBody>
        </p:sp>
      </p:grpSp>
      <p:sp>
        <p:nvSpPr>
          <p:cNvPr id="4114" name="Rechteck 2"/>
          <p:cNvSpPr>
            <a:spLocks noChangeArrowheads="1"/>
          </p:cNvSpPr>
          <p:nvPr/>
        </p:nvSpPr>
        <p:spPr bwMode="auto">
          <a:xfrm>
            <a:off x="7158038" y="2470150"/>
            <a:ext cx="1755775" cy="428625"/>
          </a:xfrm>
          <a:prstGeom prst="rect">
            <a:avLst/>
          </a:prstGeom>
          <a:solidFill>
            <a:schemeClr val="bg1"/>
          </a:solidFill>
          <a:ln w="9525" algn="ctr">
            <a:solidFill>
              <a:schemeClr val="bg1"/>
            </a:solidFill>
            <a:round/>
            <a:headEnd/>
            <a:tailEnd/>
          </a:ln>
        </p:spPr>
        <p:txBody>
          <a:bodyPr/>
          <a:lstStyle/>
          <a:p>
            <a:endParaRPr lang="pt-BR"/>
          </a:p>
        </p:txBody>
      </p:sp>
      <p:sp>
        <p:nvSpPr>
          <p:cNvPr id="44" name="Rechteck 1">
            <a:extLst>
              <a:ext uri="{FF2B5EF4-FFF2-40B4-BE49-F238E27FC236}">
                <a16:creationId xmlns:a16="http://schemas.microsoft.com/office/drawing/2014/main" id="{94C414A3-97C2-4529-9EB5-8FC5981F647A}"/>
              </a:ext>
            </a:extLst>
          </p:cNvPr>
          <p:cNvSpPr>
            <a:spLocks noChangeArrowheads="1"/>
          </p:cNvSpPr>
          <p:nvPr/>
        </p:nvSpPr>
        <p:spPr bwMode="auto">
          <a:xfrm>
            <a:off x="6892925" y="149225"/>
            <a:ext cx="27781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de-DE" altLang="de-DE" sz="2000" b="1" dirty="0">
                <a:solidFill>
                  <a:srgbClr val="005DA2"/>
                </a:solidFill>
                <a:latin typeface="Arial" panose="020B0604020202020204" pitchFamily="34" charset="0"/>
                <a:cs typeface="Times New Roman" panose="02020603050405020304" pitchFamily="18" charset="0"/>
              </a:rPr>
              <a:t>FROMM Engineering </a:t>
            </a:r>
            <a:endParaRPr lang="de-DE" altLang="de-DE"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a:extLst>
              <a:ext uri="{FF2B5EF4-FFF2-40B4-BE49-F238E27FC236}">
                <a16:creationId xmlns:a16="http://schemas.microsoft.com/office/drawing/2014/main" id="{120B6245-C2F0-4C0D-9983-B2E644D6559F}"/>
              </a:ext>
            </a:extLst>
          </p:cNvPr>
          <p:cNvGrpSpPr/>
          <p:nvPr/>
        </p:nvGrpSpPr>
        <p:grpSpPr>
          <a:xfrm>
            <a:off x="41275" y="0"/>
            <a:ext cx="9591675" cy="6896100"/>
            <a:chOff x="41275" y="0"/>
            <a:chExt cx="9591675" cy="6896100"/>
          </a:xfrm>
        </p:grpSpPr>
        <p:sp>
          <p:nvSpPr>
            <p:cNvPr id="6146" name="Line 2"/>
            <p:cNvSpPr>
              <a:spLocks noChangeShapeType="1"/>
            </p:cNvSpPr>
            <p:nvPr/>
          </p:nvSpPr>
          <p:spPr bwMode="auto">
            <a:xfrm>
              <a:off x="3302000" y="0"/>
              <a:ext cx="0" cy="6858000"/>
            </a:xfrm>
            <a:prstGeom prst="line">
              <a:avLst/>
            </a:prstGeom>
            <a:noFill/>
            <a:ln w="9525">
              <a:solidFill>
                <a:schemeClr val="tx1"/>
              </a:solidFill>
              <a:round/>
              <a:headEnd/>
              <a:tailEnd/>
            </a:ln>
          </p:spPr>
          <p:txBody>
            <a:bodyPr wrap="none" anchor="ctr"/>
            <a:lstStyle/>
            <a:p>
              <a:endParaRPr lang="en-US"/>
            </a:p>
          </p:txBody>
        </p:sp>
        <p:sp>
          <p:nvSpPr>
            <p:cNvPr id="6147" name="Line 3"/>
            <p:cNvSpPr>
              <a:spLocks noChangeShapeType="1"/>
            </p:cNvSpPr>
            <p:nvPr/>
          </p:nvSpPr>
          <p:spPr bwMode="auto">
            <a:xfrm>
              <a:off x="6686550" y="0"/>
              <a:ext cx="0" cy="6858000"/>
            </a:xfrm>
            <a:prstGeom prst="line">
              <a:avLst/>
            </a:prstGeom>
            <a:noFill/>
            <a:ln w="9525">
              <a:solidFill>
                <a:schemeClr val="tx1"/>
              </a:solidFill>
              <a:round/>
              <a:headEnd/>
              <a:tailEnd/>
            </a:ln>
          </p:spPr>
          <p:txBody>
            <a:bodyPr wrap="none" anchor="ctr"/>
            <a:lstStyle/>
            <a:p>
              <a:endParaRPr lang="en-US"/>
            </a:p>
          </p:txBody>
        </p:sp>
        <p:sp>
          <p:nvSpPr>
            <p:cNvPr id="6148" name="Text Box 4"/>
            <p:cNvSpPr txBox="1">
              <a:spLocks noChangeArrowheads="1"/>
            </p:cNvSpPr>
            <p:nvPr/>
          </p:nvSpPr>
          <p:spPr bwMode="auto">
            <a:xfrm>
              <a:off x="330200" y="457200"/>
              <a:ext cx="2476500" cy="457200"/>
            </a:xfrm>
            <a:prstGeom prst="rect">
              <a:avLst/>
            </a:prstGeom>
            <a:noFill/>
            <a:ln w="9525">
              <a:noFill/>
              <a:miter lim="800000"/>
              <a:headEnd/>
              <a:tailEnd/>
            </a:ln>
          </p:spPr>
          <p:txBody>
            <a:bodyPr>
              <a:spAutoFit/>
            </a:bodyPr>
            <a:lstStyle/>
            <a:p>
              <a:pPr>
                <a:spcBef>
                  <a:spcPct val="50000"/>
                </a:spcBef>
              </a:pPr>
              <a:endParaRPr lang="de-DE"/>
            </a:p>
          </p:txBody>
        </p:sp>
        <p:sp>
          <p:nvSpPr>
            <p:cNvPr id="6149" name="Text Box 8"/>
            <p:cNvSpPr txBox="1">
              <a:spLocks noChangeArrowheads="1"/>
            </p:cNvSpPr>
            <p:nvPr/>
          </p:nvSpPr>
          <p:spPr bwMode="auto">
            <a:xfrm>
              <a:off x="6754813" y="6634163"/>
              <a:ext cx="412750" cy="261937"/>
            </a:xfrm>
            <a:prstGeom prst="rect">
              <a:avLst/>
            </a:prstGeom>
            <a:noFill/>
            <a:ln w="9525">
              <a:noFill/>
              <a:miter lim="800000"/>
              <a:headEnd/>
              <a:tailEnd/>
            </a:ln>
          </p:spPr>
          <p:txBody>
            <a:bodyPr>
              <a:spAutoFit/>
            </a:bodyPr>
            <a:lstStyle/>
            <a:p>
              <a:pPr>
                <a:spcBef>
                  <a:spcPct val="50000"/>
                </a:spcBef>
              </a:pPr>
              <a:r>
                <a:rPr lang="fr-FR" sz="1100">
                  <a:latin typeface="Arial" charset="0"/>
                </a:rPr>
                <a:t>4</a:t>
              </a:r>
            </a:p>
          </p:txBody>
        </p:sp>
        <p:sp>
          <p:nvSpPr>
            <p:cNvPr id="6150" name="Text Box 9"/>
            <p:cNvSpPr txBox="1">
              <a:spLocks noChangeArrowheads="1"/>
            </p:cNvSpPr>
            <p:nvPr/>
          </p:nvSpPr>
          <p:spPr bwMode="auto">
            <a:xfrm>
              <a:off x="41275" y="6634163"/>
              <a:ext cx="495300" cy="261937"/>
            </a:xfrm>
            <a:prstGeom prst="rect">
              <a:avLst/>
            </a:prstGeom>
            <a:noFill/>
            <a:ln w="9525">
              <a:noFill/>
              <a:miter lim="800000"/>
              <a:headEnd/>
              <a:tailEnd/>
            </a:ln>
          </p:spPr>
          <p:txBody>
            <a:bodyPr>
              <a:spAutoFit/>
            </a:bodyPr>
            <a:lstStyle/>
            <a:p>
              <a:pPr>
                <a:spcBef>
                  <a:spcPct val="50000"/>
                </a:spcBef>
              </a:pPr>
              <a:r>
                <a:rPr lang="fr-FR" sz="1100">
                  <a:latin typeface="Arial" charset="0"/>
                </a:rPr>
                <a:t>2</a:t>
              </a:r>
            </a:p>
          </p:txBody>
        </p:sp>
        <p:sp>
          <p:nvSpPr>
            <p:cNvPr id="6151" name="Text Box 10"/>
            <p:cNvSpPr txBox="1">
              <a:spLocks noChangeArrowheads="1"/>
            </p:cNvSpPr>
            <p:nvPr/>
          </p:nvSpPr>
          <p:spPr bwMode="auto">
            <a:xfrm>
              <a:off x="3363913" y="6634163"/>
              <a:ext cx="412750" cy="261937"/>
            </a:xfrm>
            <a:prstGeom prst="rect">
              <a:avLst/>
            </a:prstGeom>
            <a:noFill/>
            <a:ln w="9525">
              <a:noFill/>
              <a:miter lim="800000"/>
              <a:headEnd/>
              <a:tailEnd/>
            </a:ln>
          </p:spPr>
          <p:txBody>
            <a:bodyPr>
              <a:spAutoFit/>
            </a:bodyPr>
            <a:lstStyle/>
            <a:p>
              <a:pPr>
                <a:spcBef>
                  <a:spcPct val="50000"/>
                </a:spcBef>
              </a:pPr>
              <a:r>
                <a:rPr lang="fr-FR" sz="1100">
                  <a:latin typeface="Arial" charset="0"/>
                </a:rPr>
                <a:t>3</a:t>
              </a:r>
            </a:p>
          </p:txBody>
        </p:sp>
        <p:sp>
          <p:nvSpPr>
            <p:cNvPr id="2058" name="Text Box 11"/>
            <p:cNvSpPr txBox="1">
              <a:spLocks noChangeArrowheads="1"/>
            </p:cNvSpPr>
            <p:nvPr/>
          </p:nvSpPr>
          <p:spPr bwMode="auto">
            <a:xfrm>
              <a:off x="282575" y="228600"/>
              <a:ext cx="2889250" cy="6617196"/>
            </a:xfrm>
            <a:prstGeom prst="rect">
              <a:avLst/>
            </a:prstGeom>
            <a:solidFill>
              <a:schemeClr val="bg1">
                <a:lumMod val="95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pt-BR" sz="1600" b="1" dirty="0">
                  <a:latin typeface="Arial" pitchFamily="34" charset="0"/>
                  <a:cs typeface="Arial" pitchFamily="34" charset="0"/>
                </a:rPr>
                <a:t>Was ist Pull Fertigung?</a:t>
              </a:r>
            </a:p>
            <a:p>
              <a:pPr eaLnBrk="1" hangingPunct="1">
                <a:spcBef>
                  <a:spcPct val="50000"/>
                </a:spcBef>
                <a:defRPr/>
              </a:pPr>
              <a:r>
                <a:rPr lang="de-DE" sz="1200" dirty="0">
                  <a:latin typeface="Arial" charset="0"/>
                  <a:cs typeface="Arial" charset="0"/>
                </a:rPr>
                <a:t>Über das Pull-System steuert die Pro-</a:t>
              </a:r>
              <a:r>
                <a:rPr lang="de-DE" sz="1200" dirty="0" err="1">
                  <a:latin typeface="Arial" charset="0"/>
                  <a:cs typeface="Arial" charset="0"/>
                </a:rPr>
                <a:t>duktion</a:t>
              </a:r>
              <a:r>
                <a:rPr lang="de-DE" sz="1200" dirty="0">
                  <a:latin typeface="Arial" charset="0"/>
                  <a:cs typeface="Arial" charset="0"/>
                </a:rPr>
                <a:t> die Produktionsabläufe ohne die Verwendung von In-Process-Inventar. Bei diesem Modell gewinnt im </a:t>
              </a:r>
              <a:r>
                <a:rPr lang="de-DE" sz="1200" dirty="0" err="1">
                  <a:latin typeface="Arial" charset="0"/>
                  <a:cs typeface="Arial" charset="0"/>
                </a:rPr>
                <a:t>Geg-ensatz</a:t>
              </a:r>
              <a:r>
                <a:rPr lang="de-DE" sz="1200" dirty="0">
                  <a:latin typeface="Arial" charset="0"/>
                  <a:cs typeface="Arial" charset="0"/>
                </a:rPr>
                <a:t> zur Schubfertigung der Material-fluss an Bedeutung. Hier ist die vom Kunden erzeugte Nachfrage der "Start" der Produktion. Die Kontrolle darüber, was wann und wie produziert wird, hängt von der Menge der Produkte ab, die auf Lager sind. Der endgültige Vorgang des Prozesses "erkennt" somit die Menge der an Kunden verkauften Produkte, die naturgemäß nicht mehr vorrätig sind, und produziert sie, um den erzeugten Verbrauch zu ersetzen. Auf diese Weise „zieht“ jeder Produktionsprozess die Teile, die im vorherigen Prozess hergestellt wurden, und eliminiert so die Programmierung der Produktionsprozessschritte durch </a:t>
              </a:r>
              <a:r>
                <a:rPr lang="de-DE" sz="1200" dirty="0" err="1">
                  <a:latin typeface="Arial" charset="0"/>
                  <a:cs typeface="Arial" charset="0"/>
                </a:rPr>
                <a:t>MRP</a:t>
              </a:r>
              <a:r>
                <a:rPr lang="de-DE" sz="1200" dirty="0">
                  <a:latin typeface="Arial" charset="0"/>
                  <a:cs typeface="Arial" charset="0"/>
                </a:rPr>
                <a:t>. Bei dieser Art der Produktion bestimmt der Verbrauch durch den Kunden die produzierte Menge und erzeugt so das System mit einem minimalen Lagerbestand. Die Pull-Produktion entstand in einem Szenario, in dem Qualität den Kauf eines Pro-</a:t>
              </a:r>
              <a:r>
                <a:rPr lang="de-DE" sz="1200" dirty="0" err="1">
                  <a:latin typeface="Arial" charset="0"/>
                  <a:cs typeface="Arial" charset="0"/>
                </a:rPr>
                <a:t>dukts</a:t>
              </a:r>
              <a:r>
                <a:rPr lang="de-DE" sz="1200" dirty="0">
                  <a:latin typeface="Arial" charset="0"/>
                  <a:cs typeface="Arial" charset="0"/>
                </a:rPr>
                <a:t> bestimmte und die Nachfrage nicht mehr unendlich war. Somit wurde ein fortschrittlicheres und weniger statisches Produktionsmodell </a:t>
              </a:r>
              <a:r>
                <a:rPr lang="de-DE" sz="1200" dirty="0" err="1">
                  <a:latin typeface="Arial" charset="0"/>
                  <a:cs typeface="Arial" charset="0"/>
                </a:rPr>
                <a:t>notwen-dig</a:t>
              </a:r>
              <a:r>
                <a:rPr lang="de-DE" sz="1200" dirty="0">
                  <a:latin typeface="Arial" charset="0"/>
                  <a:cs typeface="Arial" charset="0"/>
                </a:rPr>
                <a:t>.</a:t>
              </a:r>
              <a:endParaRPr lang="de-DE" sz="1200" b="1" dirty="0">
                <a:latin typeface="Arial" charset="0"/>
                <a:cs typeface="Arial" charset="0"/>
              </a:endParaRPr>
            </a:p>
          </p:txBody>
        </p:sp>
        <p:sp>
          <p:nvSpPr>
            <p:cNvPr id="104" name="Text Box 11"/>
            <p:cNvSpPr txBox="1">
              <a:spLocks noChangeArrowheads="1"/>
            </p:cNvSpPr>
            <p:nvPr/>
          </p:nvSpPr>
          <p:spPr bwMode="auto">
            <a:xfrm>
              <a:off x="3432175" y="227013"/>
              <a:ext cx="3141663" cy="2800767"/>
            </a:xfrm>
            <a:prstGeom prst="rect">
              <a:avLst/>
            </a:prstGeom>
            <a:solidFill>
              <a:schemeClr val="bg1">
                <a:lumMod val="95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de-DE" sz="1600" b="1" dirty="0">
                  <a:latin typeface="Arial" pitchFamily="34" charset="0"/>
                  <a:cs typeface="Arial" pitchFamily="34" charset="0"/>
                </a:rPr>
                <a:t>Das Pull-Produktionssystem hat drei Hauptziele:</a:t>
              </a:r>
            </a:p>
            <a:p>
              <a:pPr eaLnBrk="1" hangingPunct="1">
                <a:defRPr/>
              </a:pPr>
              <a:endParaRPr lang="pt-BR" sz="1200" dirty="0">
                <a:solidFill>
                  <a:schemeClr val="tx1"/>
                </a:solidFill>
                <a:latin typeface="Arial" charset="0"/>
                <a:cs typeface="Arial" charset="0"/>
              </a:endParaRPr>
            </a:p>
            <a:p>
              <a:pPr marL="228600" indent="-228600" eaLnBrk="1" hangingPunct="1">
                <a:buFont typeface="+mj-lt"/>
                <a:buAutoNum type="arabicPeriod"/>
                <a:defRPr/>
              </a:pPr>
              <a:r>
                <a:rPr lang="de-DE" sz="1200" dirty="0">
                  <a:solidFill>
                    <a:schemeClr val="tx1"/>
                  </a:solidFill>
                  <a:latin typeface="Arial" charset="0"/>
                  <a:cs typeface="Arial" charset="0"/>
                </a:rPr>
                <a:t>Zulieferfertigung nach tatsächlichem Verbrauch - nach festen Aufträgen.</a:t>
              </a:r>
            </a:p>
            <a:p>
              <a:pPr eaLnBrk="1" hangingPunct="1">
                <a:defRPr/>
              </a:pPr>
              <a:endParaRPr lang="pt-BR" sz="1200" dirty="0">
                <a:solidFill>
                  <a:schemeClr val="tx1"/>
                </a:solidFill>
                <a:latin typeface="Arial" charset="0"/>
                <a:cs typeface="Arial" charset="0"/>
              </a:endParaRPr>
            </a:p>
            <a:p>
              <a:pPr marL="228600" indent="-228600" eaLnBrk="1" hangingPunct="1">
                <a:buFont typeface="+mj-lt"/>
                <a:buAutoNum type="arabicPeriod" startAt="2"/>
                <a:defRPr/>
              </a:pPr>
              <a:r>
                <a:rPr lang="de-DE" sz="1200" dirty="0">
                  <a:solidFill>
                    <a:schemeClr val="tx1"/>
                  </a:solidFill>
                  <a:latin typeface="Arial" charset="0"/>
                  <a:cs typeface="Arial" charset="0"/>
                </a:rPr>
                <a:t>Ein Mittel zur kontinuierlichen Verbesserung der Produktionsprozesse</a:t>
              </a:r>
            </a:p>
            <a:p>
              <a:pPr eaLnBrk="1" hangingPunct="1">
                <a:defRPr/>
              </a:pPr>
              <a:endParaRPr lang="pt-BR" sz="1200" dirty="0">
                <a:solidFill>
                  <a:schemeClr val="tx1"/>
                </a:solidFill>
                <a:latin typeface="Arial" charset="0"/>
                <a:cs typeface="Arial" charset="0"/>
              </a:endParaRPr>
            </a:p>
            <a:p>
              <a:pPr marL="228600" indent="-228600" eaLnBrk="1" hangingPunct="1">
                <a:buFont typeface="+mj-lt"/>
                <a:buAutoNum type="arabicPeriod" startAt="3"/>
                <a:defRPr/>
              </a:pPr>
              <a:r>
                <a:rPr lang="de-DE" sz="1200" dirty="0">
                  <a:solidFill>
                    <a:schemeClr val="tx1"/>
                  </a:solidFill>
                  <a:latin typeface="Arial" charset="0"/>
                  <a:cs typeface="Arial" charset="0"/>
                </a:rPr>
                <a:t>Zieht das in Bearbeitung befindliche Material (</a:t>
              </a:r>
              <a:r>
                <a:rPr lang="de-DE" sz="1200" dirty="0" err="1">
                  <a:solidFill>
                    <a:schemeClr val="tx1"/>
                  </a:solidFill>
                  <a:latin typeface="Arial" charset="0"/>
                  <a:cs typeface="Arial" charset="0"/>
                </a:rPr>
                <a:t>WIP</a:t>
              </a:r>
              <a:r>
                <a:rPr lang="de-DE" sz="1200" dirty="0">
                  <a:solidFill>
                    <a:schemeClr val="tx1"/>
                  </a:solidFill>
                  <a:latin typeface="Arial" charset="0"/>
                  <a:cs typeface="Arial" charset="0"/>
                </a:rPr>
                <a:t>) auf der Grundlage des tatsächlichen Kundenbedarfs durch das Werk</a:t>
              </a:r>
              <a:endParaRPr lang="pt-BR" sz="1200" dirty="0">
                <a:solidFill>
                  <a:schemeClr val="tx1"/>
                </a:solidFill>
                <a:latin typeface="Arial" charset="0"/>
                <a:cs typeface="Arial" charset="0"/>
              </a:endParaRPr>
            </a:p>
            <a:p>
              <a:pPr marL="228600" indent="-228600" eaLnBrk="1" hangingPunct="1">
                <a:buFont typeface="+mj-lt"/>
                <a:buAutoNum type="arabicPeriod" startAt="3"/>
                <a:defRPr/>
              </a:pPr>
              <a:endParaRPr lang="pt-BR" sz="1200" dirty="0">
                <a:solidFill>
                  <a:schemeClr val="tx1"/>
                </a:solidFill>
                <a:latin typeface="Arial" charset="0"/>
                <a:cs typeface="Arial" charset="0"/>
              </a:endParaRPr>
            </a:p>
          </p:txBody>
        </p:sp>
        <p:sp>
          <p:nvSpPr>
            <p:cNvPr id="106" name="Text Box 11"/>
            <p:cNvSpPr txBox="1">
              <a:spLocks noChangeArrowheads="1"/>
            </p:cNvSpPr>
            <p:nvPr/>
          </p:nvSpPr>
          <p:spPr bwMode="auto">
            <a:xfrm>
              <a:off x="6837363" y="233363"/>
              <a:ext cx="2795587" cy="6063198"/>
            </a:xfrm>
            <a:prstGeom prst="rect">
              <a:avLst/>
            </a:prstGeom>
            <a:solidFill>
              <a:schemeClr val="bg1">
                <a:lumMod val="95000"/>
              </a:schemeClr>
            </a:solidFill>
            <a:ln>
              <a:noFill/>
              <a:headEnd/>
              <a:tailEnd/>
            </a:ln>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de-DE" sz="1600" b="1" dirty="0">
                  <a:latin typeface="Arial" pitchFamily="34" charset="0"/>
                  <a:cs typeface="Arial" pitchFamily="34" charset="0"/>
                </a:rPr>
                <a:t>Bedingungen für die Anwendung von Pull Produktion</a:t>
              </a:r>
            </a:p>
            <a:p>
              <a:pPr eaLnBrk="1" hangingPunct="1">
                <a:defRPr/>
              </a:pPr>
              <a:endParaRPr lang="pt-BR" sz="1600" b="1" dirty="0">
                <a:latin typeface="Arial" pitchFamily="34" charset="0"/>
                <a:cs typeface="Arial" pitchFamily="34" charset="0"/>
              </a:endParaRPr>
            </a:p>
            <a:p>
              <a:pPr marL="228600" indent="-228600" eaLnBrk="1" hangingPunct="1">
                <a:buFont typeface="+mj-lt"/>
                <a:buAutoNum type="arabicPeriod"/>
                <a:defRPr/>
              </a:pPr>
              <a:r>
                <a:rPr lang="pt-BR" sz="1200" b="1" dirty="0">
                  <a:latin typeface="Arial" pitchFamily="34" charset="0"/>
                  <a:cs typeface="Arial" pitchFamily="34" charset="0"/>
                </a:rPr>
                <a:t>Konstruiere einen kontinuierlichen Materialfluss in der Produktion</a:t>
              </a:r>
            </a:p>
            <a:p>
              <a:pPr marL="228600" indent="-228600" eaLnBrk="1" hangingPunct="1">
                <a:buFont typeface="+mj-lt"/>
                <a:buAutoNum type="arabicPeriod"/>
                <a:defRPr/>
              </a:pPr>
              <a:endParaRPr lang="pt-BR" sz="1200" b="1" dirty="0">
                <a:solidFill>
                  <a:schemeClr val="tx1"/>
                </a:solidFill>
                <a:latin typeface="Arial" pitchFamily="34" charset="0"/>
                <a:cs typeface="Arial" pitchFamily="34" charset="0"/>
              </a:endParaRPr>
            </a:p>
            <a:p>
              <a:pPr eaLnBrk="1" hangingPunct="1">
                <a:defRPr/>
              </a:pPr>
              <a:r>
                <a:rPr lang="de-DE" sz="1200" dirty="0">
                  <a:solidFill>
                    <a:schemeClr val="tx1"/>
                  </a:solidFill>
                  <a:latin typeface="Arial" charset="0"/>
                  <a:cs typeface="Arial" charset="0"/>
                </a:rPr>
                <a:t>Das Produktionsprogramm muss in einen gleichmäßigen Fluss gebracht werden. </a:t>
              </a:r>
              <a:r>
                <a:rPr lang="de-DE" sz="1200">
                  <a:solidFill>
                    <a:schemeClr val="tx1"/>
                  </a:solidFill>
                  <a:latin typeface="Arial" charset="0"/>
                  <a:cs typeface="Arial" charset="0"/>
                </a:rPr>
                <a:t>Das heißt, die Standardisierung von Produkten muss gesteigert werden, und die Produktion wird streng zeitgesteuert.</a:t>
              </a:r>
            </a:p>
            <a:p>
              <a:pPr eaLnBrk="1" hangingPunct="1">
                <a:defRPr/>
              </a:pPr>
              <a:endParaRPr lang="pt-BR" sz="1200" b="1" dirty="0">
                <a:solidFill>
                  <a:schemeClr val="tx1"/>
                </a:solidFill>
                <a:latin typeface="Arial" charset="0"/>
                <a:cs typeface="Arial" charset="0"/>
              </a:endParaRPr>
            </a:p>
            <a:p>
              <a:pPr marL="228600" indent="-228600" eaLnBrk="1" hangingPunct="1">
                <a:buFont typeface="+mj-lt"/>
                <a:buAutoNum type="arabicPeriod" startAt="2"/>
                <a:defRPr/>
              </a:pPr>
              <a:r>
                <a:rPr lang="de-DE" sz="1200" b="1" dirty="0">
                  <a:latin typeface="Arial" pitchFamily="34" charset="0"/>
                  <a:cs typeface="Arial" pitchFamily="34" charset="0"/>
                </a:rPr>
                <a:t>Keine Überproduktion</a:t>
              </a:r>
            </a:p>
            <a:p>
              <a:pPr eaLnBrk="1" hangingPunct="1">
                <a:defRPr/>
              </a:pPr>
              <a:endParaRPr lang="de-DE" sz="1200" b="1" dirty="0">
                <a:solidFill>
                  <a:schemeClr val="tx1"/>
                </a:solidFill>
                <a:latin typeface="Arial" pitchFamily="34" charset="0"/>
                <a:cs typeface="Arial" pitchFamily="34" charset="0"/>
              </a:endParaRPr>
            </a:p>
            <a:p>
              <a:pPr eaLnBrk="1" hangingPunct="1">
                <a:defRPr/>
              </a:pPr>
              <a:r>
                <a:rPr lang="de-DE" sz="1200" dirty="0">
                  <a:solidFill>
                    <a:schemeClr val="tx1"/>
                  </a:solidFill>
                  <a:latin typeface="Arial" charset="0"/>
                  <a:cs typeface="Arial" charset="0"/>
                </a:rPr>
                <a:t>Ziel ist es, eine Überproduktion zu vermeiden. Nur so viel Material wie nötig, um den Bedarf an regelmäßiger Produktion zu decken.</a:t>
              </a:r>
            </a:p>
            <a:p>
              <a:pPr eaLnBrk="1" hangingPunct="1">
                <a:defRPr/>
              </a:pPr>
              <a:endParaRPr lang="pt-BR" sz="1200" b="1" dirty="0">
                <a:solidFill>
                  <a:schemeClr val="tx1"/>
                </a:solidFill>
                <a:latin typeface="Arial" charset="0"/>
                <a:cs typeface="Arial" charset="0"/>
              </a:endParaRPr>
            </a:p>
            <a:p>
              <a:pPr marL="228600" indent="-228600" eaLnBrk="1" hangingPunct="1">
                <a:buFont typeface="+mj-lt"/>
                <a:buAutoNum type="arabicPeriod" startAt="3"/>
                <a:defRPr/>
              </a:pPr>
              <a:r>
                <a:rPr lang="de-DE" sz="1200" b="1" dirty="0">
                  <a:latin typeface="Arial" pitchFamily="34" charset="0"/>
                  <a:cs typeface="Arial" pitchFamily="34" charset="0"/>
                </a:rPr>
                <a:t>Reduzierung und </a:t>
              </a:r>
              <a:r>
                <a:rPr lang="de-DE" sz="1200" b="1" dirty="0" err="1">
                  <a:latin typeface="Arial" pitchFamily="34" charset="0"/>
                  <a:cs typeface="Arial" pitchFamily="34" charset="0"/>
                </a:rPr>
                <a:t>Standardi-sierung</a:t>
              </a:r>
              <a:r>
                <a:rPr lang="de-DE" sz="1200" b="1" dirty="0">
                  <a:latin typeface="Arial" pitchFamily="34" charset="0"/>
                  <a:cs typeface="Arial" pitchFamily="34" charset="0"/>
                </a:rPr>
                <a:t> von Transportzyklen</a:t>
              </a:r>
            </a:p>
            <a:p>
              <a:pPr eaLnBrk="1" hangingPunct="1">
                <a:defRPr/>
              </a:pPr>
              <a:endParaRPr lang="pt-BR" sz="1200" b="1" dirty="0">
                <a:solidFill>
                  <a:schemeClr val="tx1"/>
                </a:solidFill>
                <a:latin typeface="Arial" pitchFamily="34" charset="0"/>
                <a:cs typeface="Arial" pitchFamily="34" charset="0"/>
              </a:endParaRPr>
            </a:p>
            <a:p>
              <a:pPr eaLnBrk="1" hangingPunct="1">
                <a:defRPr/>
              </a:pPr>
              <a:r>
                <a:rPr lang="de-DE" sz="1200" dirty="0">
                  <a:solidFill>
                    <a:schemeClr val="tx1"/>
                  </a:solidFill>
                  <a:latin typeface="Arial" charset="0"/>
                  <a:cs typeface="Arial" charset="0"/>
                </a:rPr>
                <a:t>Damit die Produktion aufgrund fehlender Vorprodukte nicht zum Erliegen kommt, muss der Materialtransport vom vorgelagerten zum nächsten Standort immer nach dem Pull-Prinzip erfolgen</a:t>
              </a:r>
              <a:r>
                <a:rPr lang="pt-BR" sz="1200" dirty="0">
                  <a:solidFill>
                    <a:schemeClr val="tx1"/>
                  </a:solidFill>
                  <a:latin typeface="Arial" charset="0"/>
                  <a:cs typeface="Arial" charset="0"/>
                </a:rPr>
                <a:t>.</a:t>
              </a:r>
              <a:endParaRPr lang="de-DE" sz="1200" dirty="0">
                <a:solidFill>
                  <a:schemeClr val="tx1"/>
                </a:solidFill>
                <a:latin typeface="Arial" charset="0"/>
                <a:cs typeface="Arial" charset="0"/>
              </a:endParaRPr>
            </a:p>
          </p:txBody>
        </p:sp>
      </p:grpSp>
      <p:pic>
        <p:nvPicPr>
          <p:cNvPr id="4" name="Grafik 3">
            <a:extLst>
              <a:ext uri="{FF2B5EF4-FFF2-40B4-BE49-F238E27FC236}">
                <a16:creationId xmlns:a16="http://schemas.microsoft.com/office/drawing/2014/main" id="{5155B007-B350-4DF9-8BBE-C117DF8DC7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51870" y="4104075"/>
            <a:ext cx="3292988" cy="1083431"/>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2.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3.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4.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5.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6.xml><?xml version="1.0" encoding="utf-8"?>
<p:tagLst xmlns:a="http://schemas.openxmlformats.org/drawingml/2006/main" xmlns:r="http://schemas.openxmlformats.org/officeDocument/2006/relationships" xmlns:p="http://schemas.openxmlformats.org/presentationml/2006/main">
  <p:tag name="FILLTRANSPARENCY" val="0"/>
  <p:tag name="FONTCOLOR" val="0"/>
  <p:tag name="HIDDEN" val="False"/>
</p:tagLst>
</file>

<file path=ppt/tags/tag7.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8.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ags/tag9.xml><?xml version="1.0" encoding="utf-8"?>
<p:tagLst xmlns:a="http://schemas.openxmlformats.org/drawingml/2006/main" xmlns:r="http://schemas.openxmlformats.org/officeDocument/2006/relationships" xmlns:p="http://schemas.openxmlformats.org/presentationml/2006/main">
  <p:tag name="FILLTRANSPARENCY" val="0"/>
  <p:tag name="LINETRANSPARENCY" val="0"/>
  <p:tag name="FONTCOLOR" val="0"/>
  <p:tag name="HIDDEN" val="False"/>
</p:tagLst>
</file>

<file path=ppt/theme/theme1.xml><?xml version="1.0" encoding="utf-8"?>
<a:theme xmlns:a="http://schemas.openxmlformats.org/drawingml/2006/main" name="Larissa-Design">
  <a:themeElements>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476</Words>
  <Application>Microsoft Office PowerPoint</Application>
  <PresentationFormat>A4-Papier (210 x 297 mm)</PresentationFormat>
  <Paragraphs>57</Paragraphs>
  <Slides>2</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Times New Roman</vt:lpstr>
      <vt:lpstr>Larissa-Design</vt:lpstr>
      <vt:lpstr>PowerPoint-Präsentation</vt:lpstr>
      <vt:lpstr>PowerPoint-Präsentation</vt:lpstr>
    </vt:vector>
  </TitlesOfParts>
  <Company>TECAFILTRES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TECAFILTRES</dc:creator>
  <cp:lastModifiedBy>Carlo Fromm</cp:lastModifiedBy>
  <cp:revision>139</cp:revision>
  <cp:lastPrinted>2018-08-30T18:22:36Z</cp:lastPrinted>
  <dcterms:created xsi:type="dcterms:W3CDTF">2002-02-05T04:13:16Z</dcterms:created>
  <dcterms:modified xsi:type="dcterms:W3CDTF">2019-08-05T16:38:44Z</dcterms:modified>
</cp:coreProperties>
</file>